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70" r:id="rId12"/>
    <p:sldId id="271" r:id="rId13"/>
    <p:sldId id="272" r:id="rId14"/>
    <p:sldId id="274" r:id="rId15"/>
    <p:sldId id="275" r:id="rId16"/>
    <p:sldId id="276" r:id="rId17"/>
    <p:sldId id="277" r:id="rId18"/>
    <p:sldId id="278" r:id="rId19"/>
    <p:sldId id="280" r:id="rId20"/>
    <p:sldId id="281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smtClean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A4FA955-39CB-4DE2-8B57-275AF9C26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F9430F8-21CC-4683-AB4E-4E7348913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289981DB-C313-4CCD-B757-AE6CAE77A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489ACD0-5550-4B5D-A11D-C19D19932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C3C03E4-5743-4FAF-AD9C-A80B895CB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50EC2C57-72EF-497D-B6F1-B123406D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C51D941-ED18-4DB9-BA2D-3A9B98350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23C60B86-8F61-46A5-B180-E4F282DCAAF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CC04A02-A755-4100-9DE2-6C23CBC27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3F35122-D06D-42DA-83C0-288C29953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74C17BE-341C-4D87-A52B-CB64857CA6C8}"/>
              </a:ext>
            </a:extLst>
          </p:cNvPr>
          <p:cNvSpPr>
            <a:spLocks noGrp="1"/>
          </p:cNvSpPr>
          <p:nvPr/>
        </p:nvSpPr>
        <p:spPr>
          <a:xfrm>
            <a:off x="6191250" y="904875"/>
            <a:ext cx="5238750" cy="4762500"/>
          </a:xfrm>
          <a:prstGeom prst="rect">
            <a:avLst/>
          </a:prstGeom>
          <a:solidFill>
            <a:srgbClr val="EEF5F1"/>
          </a:solidFill>
          <a:ln w="9525">
            <a:solidFill>
              <a:srgbClr val="C9D8D0"/>
            </a:solidFill>
            <a:prstDash val="solid"/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2C081C99-104F-47FB-9E44-736F426EB4A6}"/>
              </a:ext>
            </a:extLst>
          </p:cNvPr>
          <p:cNvSpPr>
            <a:spLocks noGrp="1"/>
          </p:cNvSpPr>
          <p:nvPr/>
        </p:nvSpPr>
        <p:spPr>
          <a:xfrm>
            <a:off x="7972425" y="904875"/>
            <a:ext cx="9525" cy="4762500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2F5D1D2-FE4B-4797-ADED-08C8F37AA59F}"/>
              </a:ext>
            </a:extLst>
          </p:cNvPr>
          <p:cNvSpPr>
            <a:spLocks noGrp="1"/>
          </p:cNvSpPr>
          <p:nvPr/>
        </p:nvSpPr>
        <p:spPr>
          <a:xfrm>
            <a:off x="6191250" y="2905125"/>
            <a:ext cx="5238750" cy="9525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6740B7BE-912B-43E3-B117-A631BA02A621}"/>
              </a:ext>
            </a:extLst>
          </p:cNvPr>
          <p:cNvSpPr>
            <a:spLocks noGrp="1"/>
          </p:cNvSpPr>
          <p:nvPr/>
        </p:nvSpPr>
        <p:spPr>
          <a:xfrm>
            <a:off x="6400800" y="1190625"/>
            <a:ext cx="1257300" cy="1238250"/>
          </a:xfrm>
          <a:prstGeom prst="roundRect">
            <a:avLst>
              <a:gd name="adj" fmla="val 6154"/>
            </a:avLst>
          </a:prstGeom>
          <a:solidFill>
            <a:srgbClr val="D9ECF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E75A1532-D5C2-48CD-BBC7-B3298E970A61}"/>
              </a:ext>
            </a:extLst>
          </p:cNvPr>
          <p:cNvSpPr>
            <a:spLocks noGrp="1"/>
          </p:cNvSpPr>
          <p:nvPr/>
        </p:nvSpPr>
        <p:spPr>
          <a:xfrm>
            <a:off x="8391525" y="1190625"/>
            <a:ext cx="1152525" cy="1238250"/>
          </a:xfrm>
          <a:prstGeom prst="roundRect">
            <a:avLst>
              <a:gd name="adj" fmla="val 6612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F59C98FC-36DA-4F67-B535-C0F47B2F741E}"/>
              </a:ext>
            </a:extLst>
          </p:cNvPr>
          <p:cNvSpPr>
            <a:spLocks noGrp="1"/>
          </p:cNvSpPr>
          <p:nvPr/>
        </p:nvSpPr>
        <p:spPr>
          <a:xfrm>
            <a:off x="9963150" y="1190625"/>
            <a:ext cx="1204913" cy="1238250"/>
          </a:xfrm>
          <a:prstGeom prst="roundRect">
            <a:avLst>
              <a:gd name="adj" fmla="val 6324"/>
            </a:avLst>
          </a:prstGeom>
          <a:solidFill>
            <a:srgbClr val="FAEBC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FB65E90A-E387-4D69-90F7-1524E510BB0F}"/>
              </a:ext>
            </a:extLst>
          </p:cNvPr>
          <p:cNvSpPr>
            <a:spLocks noGrp="1"/>
          </p:cNvSpPr>
          <p:nvPr/>
        </p:nvSpPr>
        <p:spPr>
          <a:xfrm>
            <a:off x="6400800" y="3476625"/>
            <a:ext cx="1257300" cy="1428750"/>
          </a:xfrm>
          <a:prstGeom prst="roundRect">
            <a:avLst>
              <a:gd name="adj" fmla="val 6061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255EA9F5-4C4D-4E1B-8547-F3866D20E2CF}"/>
              </a:ext>
            </a:extLst>
          </p:cNvPr>
          <p:cNvSpPr>
            <a:spLocks noGrp="1"/>
          </p:cNvSpPr>
          <p:nvPr/>
        </p:nvSpPr>
        <p:spPr>
          <a:xfrm>
            <a:off x="8391525" y="3476625"/>
            <a:ext cx="1152525" cy="1428750"/>
          </a:xfrm>
          <a:prstGeom prst="roundRect">
            <a:avLst>
              <a:gd name="adj" fmla="val 6612"/>
            </a:avLst>
          </a:prstGeom>
          <a:solidFill>
            <a:srgbClr val="F5DED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AB4C615F-BB07-480C-9FCA-83352FD7CEDB}"/>
              </a:ext>
            </a:extLst>
          </p:cNvPr>
          <p:cNvSpPr>
            <a:spLocks noGrp="1"/>
          </p:cNvSpPr>
          <p:nvPr/>
        </p:nvSpPr>
        <p:spPr>
          <a:xfrm>
            <a:off x="9963150" y="3476625"/>
            <a:ext cx="1204913" cy="1428750"/>
          </a:xfrm>
          <a:prstGeom prst="roundRect">
            <a:avLst>
              <a:gd name="adj" fmla="val 6324"/>
            </a:avLst>
          </a:prstGeom>
          <a:solidFill>
            <a:srgbClr val="CFE7D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D84D336-A40C-42A2-A548-F13BC0DD664A}"/>
              </a:ext>
            </a:extLst>
          </p:cNvPr>
          <p:cNvSpPr>
            <a:spLocks noGrp="1"/>
          </p:cNvSpPr>
          <p:nvPr/>
        </p:nvSpPr>
        <p:spPr>
          <a:xfrm>
            <a:off x="619125" y="590550"/>
            <a:ext cx="1714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>
            <a:defPPr algn="l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 smtClean="0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ЛЕКЦИЯ</a:t>
            </a:r>
            <a:r>
              <a:rPr lang="ru-RU" sz="1350" b="1" dirty="0" smtClean="0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 №4</a:t>
            </a:r>
            <a:endParaRPr sz="1350" b="1" dirty="0">
              <a:solidFill>
                <a:srgbClr val="2D735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7E67BA1-D1FE-4F4F-A85C-C32E3D17BCF3}"/>
              </a:ext>
            </a:extLst>
          </p:cNvPr>
          <p:cNvSpPr>
            <a:spLocks noGrp="1"/>
          </p:cNvSpPr>
          <p:nvPr/>
        </p:nvSpPr>
        <p:spPr>
          <a:xfrm>
            <a:off x="619125" y="1143000"/>
            <a:ext cx="5286375" cy="1285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508" lnSpcReduction="10000"/>
          </a:bodyPr>
          <a:lstStyle>
            <a:defPPr algn="l">
              <a:defRPr sz="32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32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Планировочная организация</a:t>
            </a:r>
          </a:p>
          <a:p>
            <a:pPr algn="l">
              <a:defRPr sz="32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жилых территорий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18F6AFC-E97B-4F5D-A894-192BDA3E678E}"/>
              </a:ext>
            </a:extLst>
          </p:cNvPr>
          <p:cNvSpPr>
            <a:spLocks noGrp="1"/>
          </p:cNvSpPr>
          <p:nvPr/>
        </p:nvSpPr>
        <p:spPr>
          <a:xfrm>
            <a:off x="619125" y="2667000"/>
            <a:ext cx="4953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998"/>
          </a:bodyPr>
          <a:lstStyle>
            <a:defPPr algn="l">
              <a:defRPr sz="18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8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От структуры района до земельного участка</a:t>
            </a:r>
          </a:p>
        </p:txBody>
      </p:sp>
    </p:spTree>
    <p:extLst>
      <p:ext uri="{BB962C8B-B14F-4D97-AF65-F5344CB8AC3E}">
        <p14:creationId xmlns:p14="http://schemas.microsoft.com/office/powerpoint/2010/main" val="595241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096BB8-B506-4718-B435-6C0AE22B00AC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endParaRPr sz="2325" b="1" dirty="0">
              <a:solidFill>
                <a:srgbClr val="163A5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4EEE414-04E7-4B9E-AB94-0665EC287045}"/>
              </a:ext>
            </a:extLst>
          </p:cNvPr>
          <p:cNvSpPr>
            <a:spLocks noGrp="1"/>
          </p:cNvSpPr>
          <p:nvPr/>
        </p:nvSpPr>
        <p:spPr>
          <a:xfrm>
            <a:off x="1524000" y="1190625"/>
            <a:ext cx="9144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22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22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Что важнее для жилого района?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1C328858-345C-4870-B1BC-7306FD2BC9CC}"/>
              </a:ext>
            </a:extLst>
          </p:cNvPr>
          <p:cNvSpPr>
            <a:spLocks noGrp="1"/>
          </p:cNvSpPr>
          <p:nvPr/>
        </p:nvSpPr>
        <p:spPr>
          <a:xfrm>
            <a:off x="809625" y="2333625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A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26437547-60F3-4FFD-B018-976775CE1106}"/>
              </a:ext>
            </a:extLst>
          </p:cNvPr>
          <p:cNvSpPr>
            <a:spLocks noGrp="1"/>
          </p:cNvSpPr>
          <p:nvPr/>
        </p:nvSpPr>
        <p:spPr>
          <a:xfrm>
            <a:off x="1524000" y="2238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Больше жилья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117851F5-F395-4369-B489-607055E84738}"/>
              </a:ext>
            </a:extLst>
          </p:cNvPr>
          <p:cNvSpPr>
            <a:spLocks noGrp="1"/>
          </p:cNvSpPr>
          <p:nvPr/>
        </p:nvSpPr>
        <p:spPr>
          <a:xfrm>
            <a:off x="3667125" y="2333625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Б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41CB2633-F84F-4566-B180-54BED0EE6882}"/>
              </a:ext>
            </a:extLst>
          </p:cNvPr>
          <p:cNvSpPr>
            <a:spLocks noGrp="1"/>
          </p:cNvSpPr>
          <p:nvPr/>
        </p:nvSpPr>
        <p:spPr>
          <a:xfrm>
            <a:off x="4381500" y="2238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Больше зелени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E347065-0F71-4636-98BF-2390F95E4A19}"/>
              </a:ext>
            </a:extLst>
          </p:cNvPr>
          <p:cNvSpPr>
            <a:spLocks noGrp="1"/>
          </p:cNvSpPr>
          <p:nvPr/>
        </p:nvSpPr>
        <p:spPr>
          <a:xfrm>
            <a:off x="6524625" y="2333625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В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D4F8FB21-4789-47B6-AD22-682F078FBAAF}"/>
              </a:ext>
            </a:extLst>
          </p:cNvPr>
          <p:cNvSpPr>
            <a:spLocks noGrp="1"/>
          </p:cNvSpPr>
          <p:nvPr/>
        </p:nvSpPr>
        <p:spPr>
          <a:xfrm>
            <a:off x="7239000" y="2238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Хороший транспорт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C9595C78-2E85-4611-BD0A-218E2463AA02}"/>
              </a:ext>
            </a:extLst>
          </p:cNvPr>
          <p:cNvSpPr>
            <a:spLocks noGrp="1"/>
          </p:cNvSpPr>
          <p:nvPr/>
        </p:nvSpPr>
        <p:spPr>
          <a:xfrm>
            <a:off x="9382125" y="2333625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Г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86ADBE99-3EF6-43D5-BA3F-85EAA10B3962}"/>
              </a:ext>
            </a:extLst>
          </p:cNvPr>
          <p:cNvSpPr>
            <a:spLocks noGrp="1"/>
          </p:cNvSpPr>
          <p:nvPr/>
        </p:nvSpPr>
        <p:spPr>
          <a:xfrm>
            <a:off x="10096500" y="2238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Баланс всех элементов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B40788D-D132-4F2F-8FA0-1692B5BAD0D9}"/>
              </a:ext>
            </a:extLst>
          </p:cNvPr>
          <p:cNvSpPr>
            <a:spLocks noGrp="1"/>
          </p:cNvSpPr>
          <p:nvPr/>
        </p:nvSpPr>
        <p:spPr>
          <a:xfrm>
            <a:off x="1428750" y="4095750"/>
            <a:ext cx="9334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Поднимите руку за выбранный вариант. Затем назовите один возможный конфликт.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F4AE1F8-BBE1-4D62-BD02-E40D7EC2AE96}"/>
              </a:ext>
            </a:extLst>
          </p:cNvPr>
          <p:cNvSpPr>
            <a:spLocks noGrp="1"/>
          </p:cNvSpPr>
          <p:nvPr/>
        </p:nvSpPr>
        <p:spPr>
          <a:xfrm>
            <a:off x="2381250" y="5238750"/>
            <a:ext cx="7429500" cy="666750"/>
          </a:xfrm>
          <a:prstGeom prst="roundRect">
            <a:avLst>
              <a:gd name="adj" fmla="val 11429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Ключевая мысль: увеличение одного элемента всегда влияет на остальные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94B14EA-F288-43B3-860C-DF35E3B7C8F9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>
            <a:defPPr algn="r">
              <a:defRPr sz="825" b="1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825" b="1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63727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84355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BA5ED66-D426-4D34-BD4A-C5FCADC6FA87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0A1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F8A06E-CAE1-4182-8AD6-0386CD4D150C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Понятие жилой территории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5B0C1CB-B0FC-4ACF-801D-038E1930A939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9D0492F5-B25D-46D6-9031-A1318E70677B}"/>
              </a:ext>
            </a:extLst>
          </p:cNvPr>
          <p:cNvSpPr>
            <a:spLocks noGrp="1"/>
          </p:cNvSpPr>
          <p:nvPr/>
        </p:nvSpPr>
        <p:spPr>
          <a:xfrm>
            <a:off x="4286250" y="1381125"/>
            <a:ext cx="3619500" cy="857250"/>
          </a:xfrm>
          <a:prstGeom prst="roundRect">
            <a:avLst>
              <a:gd name="adj" fmla="val 8889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ЖИЛАЯ ТЕРРИТОРИЯ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FD05542-1886-40C5-8AC6-ADBEA987E3EA}"/>
              </a:ext>
            </a:extLst>
          </p:cNvPr>
          <p:cNvSpPr>
            <a:spLocks noGrp="1"/>
          </p:cNvSpPr>
          <p:nvPr/>
        </p:nvSpPr>
        <p:spPr>
          <a:xfrm>
            <a:off x="714375" y="3000375"/>
            <a:ext cx="2333625" cy="714375"/>
          </a:xfrm>
          <a:prstGeom prst="roundRect">
            <a:avLst>
              <a:gd name="adj" fmla="val 10667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Жильё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0DA91F1-9280-47C9-98E4-5B2D2893FB46}"/>
              </a:ext>
            </a:extLst>
          </p:cNvPr>
          <p:cNvSpPr>
            <a:spLocks noGrp="1"/>
          </p:cNvSpPr>
          <p:nvPr/>
        </p:nvSpPr>
        <p:spPr>
          <a:xfrm>
            <a:off x="714375" y="3810000"/>
            <a:ext cx="2333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дома и участки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548EE09-F0D4-4138-BBD3-50958B50E365}"/>
              </a:ext>
            </a:extLst>
          </p:cNvPr>
          <p:cNvSpPr>
            <a:spLocks noGrp="1"/>
          </p:cNvSpPr>
          <p:nvPr/>
        </p:nvSpPr>
        <p:spPr>
          <a:xfrm>
            <a:off x="3476625" y="3000375"/>
            <a:ext cx="2333625" cy="714375"/>
          </a:xfrm>
          <a:prstGeom prst="roundRect">
            <a:avLst>
              <a:gd name="adj" fmla="val 10667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Обслуживание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65659D7-7757-47CB-ABD9-84A48582A1BB}"/>
              </a:ext>
            </a:extLst>
          </p:cNvPr>
          <p:cNvSpPr>
            <a:spLocks noGrp="1"/>
          </p:cNvSpPr>
          <p:nvPr/>
        </p:nvSpPr>
        <p:spPr>
          <a:xfrm>
            <a:off x="3476625" y="3810000"/>
            <a:ext cx="2333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школы, магазины, медицина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534D38F6-2190-4C70-8341-AFF6D98728D3}"/>
              </a:ext>
            </a:extLst>
          </p:cNvPr>
          <p:cNvSpPr>
            <a:spLocks noGrp="1"/>
          </p:cNvSpPr>
          <p:nvPr/>
        </p:nvSpPr>
        <p:spPr>
          <a:xfrm>
            <a:off x="6238875" y="3000375"/>
            <a:ext cx="2333625" cy="714375"/>
          </a:xfrm>
          <a:prstGeom prst="roundRect">
            <a:avLst>
              <a:gd name="adj" fmla="val 10667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Общественные пространства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6BFA222-23E7-4366-A1DC-8B88964115EE}"/>
              </a:ext>
            </a:extLst>
          </p:cNvPr>
          <p:cNvSpPr>
            <a:spLocks noGrp="1"/>
          </p:cNvSpPr>
          <p:nvPr/>
        </p:nvSpPr>
        <p:spPr>
          <a:xfrm>
            <a:off x="6238875" y="3810000"/>
            <a:ext cx="2333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дворы, площади, прогулочные связи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1955CC2-FE6D-460F-A466-BD67730A5738}"/>
              </a:ext>
            </a:extLst>
          </p:cNvPr>
          <p:cNvSpPr>
            <a:spLocks noGrp="1"/>
          </p:cNvSpPr>
          <p:nvPr/>
        </p:nvSpPr>
        <p:spPr>
          <a:xfrm>
            <a:off x="9001125" y="3000375"/>
            <a:ext cx="2333625" cy="714375"/>
          </a:xfrm>
          <a:prstGeom prst="roundRect">
            <a:avLst>
              <a:gd name="adj" fmla="val 10667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Инфраструктура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06C84CB-01F8-4590-A07A-B154FA2CFF9A}"/>
              </a:ext>
            </a:extLst>
          </p:cNvPr>
          <p:cNvSpPr>
            <a:spLocks noGrp="1"/>
          </p:cNvSpPr>
          <p:nvPr/>
        </p:nvSpPr>
        <p:spPr>
          <a:xfrm>
            <a:off x="9001125" y="3810000"/>
            <a:ext cx="2333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улицы, сети, транспорт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E39C9B-05A0-4374-B974-FDD70E8D3697}"/>
              </a:ext>
            </a:extLst>
          </p:cNvPr>
          <p:cNvSpPr>
            <a:spLocks noGrp="1"/>
          </p:cNvSpPr>
          <p:nvPr/>
        </p:nvSpPr>
        <p:spPr>
          <a:xfrm>
            <a:off x="1619250" y="5334000"/>
            <a:ext cx="8953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85" lnSpcReduction="10000"/>
          </a:bodyPr>
          <a:lstStyle>
            <a:defPPr algn="ctr">
              <a:defRPr sz="16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6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Жилая территория должна обеспечивать безопасную и доступную повседневную жизнь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234529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E8F6885-F0EC-4163-8298-2D61696B942A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0A1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EBAD1C2-BA96-4DBA-A8F7-0DB3B4DBEFC9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65502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Иерархия</a:t>
            </a:r>
            <a:r>
              <a:rPr sz="2325" b="1" dirty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жилых</a:t>
            </a:r>
            <a:r>
              <a:rPr sz="2325" b="1" dirty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территорий</a:t>
            </a:r>
            <a:endParaRPr sz="2325" b="1" dirty="0">
              <a:solidFill>
                <a:srgbClr val="163A5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9FDAC26-1B21-4388-BC5B-44EAC815014F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E865D133-66E0-42DF-85FA-6C475C12F34E}"/>
              </a:ext>
            </a:extLst>
          </p:cNvPr>
          <p:cNvSpPr>
            <a:spLocks noGrp="1"/>
          </p:cNvSpPr>
          <p:nvPr/>
        </p:nvSpPr>
        <p:spPr>
          <a:xfrm>
            <a:off x="1047750" y="1381125"/>
            <a:ext cx="2714625" cy="723900"/>
          </a:xfrm>
          <a:prstGeom prst="roundRect">
            <a:avLst>
              <a:gd name="adj" fmla="val 10526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Жилой район</a:t>
            </a:r>
          </a:p>
        </p:txBody>
      </p:sp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D5EBDCA5-D361-4F02-A2EA-1DA68D38B95A}"/>
              </a:ext>
            </a:extLst>
          </p:cNvPr>
          <p:cNvSpPr>
            <a:spLocks noGrp="1"/>
          </p:cNvSpPr>
          <p:nvPr/>
        </p:nvSpPr>
        <p:spPr>
          <a:xfrm>
            <a:off x="4095750" y="1590675"/>
            <a:ext cx="904875" cy="3048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3B6AFFE4-9809-4530-893D-0EA084D4D3B5}"/>
              </a:ext>
            </a:extLst>
          </p:cNvPr>
          <p:cNvSpPr>
            <a:spLocks noGrp="1"/>
          </p:cNvSpPr>
          <p:nvPr/>
        </p:nvSpPr>
        <p:spPr>
          <a:xfrm>
            <a:off x="5381625" y="1381125"/>
            <a:ext cx="5810250" cy="7239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крупная часть города с районными центрами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17057BB7-4385-4DF2-BEBF-5004901640CF}"/>
              </a:ext>
            </a:extLst>
          </p:cNvPr>
          <p:cNvSpPr>
            <a:spLocks noGrp="1"/>
          </p:cNvSpPr>
          <p:nvPr/>
        </p:nvSpPr>
        <p:spPr>
          <a:xfrm>
            <a:off x="1000125" y="2524125"/>
            <a:ext cx="2714625" cy="723900"/>
          </a:xfrm>
          <a:prstGeom prst="roundRect">
            <a:avLst>
              <a:gd name="adj" fmla="val 10526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Микрорайон</a:t>
            </a:r>
          </a:p>
        </p:txBody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94B9077F-428A-4BC7-AC91-97BC49AC2A66}"/>
              </a:ext>
            </a:extLst>
          </p:cNvPr>
          <p:cNvSpPr>
            <a:spLocks noGrp="1"/>
          </p:cNvSpPr>
          <p:nvPr/>
        </p:nvSpPr>
        <p:spPr>
          <a:xfrm>
            <a:off x="4095750" y="2733675"/>
            <a:ext cx="904875" cy="3048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81C9A5B0-5A90-4D43-943C-4B43280DE55C}"/>
              </a:ext>
            </a:extLst>
          </p:cNvPr>
          <p:cNvSpPr>
            <a:spLocks noGrp="1"/>
          </p:cNvSpPr>
          <p:nvPr/>
        </p:nvSpPr>
        <p:spPr>
          <a:xfrm>
            <a:off x="5334000" y="2428920"/>
            <a:ext cx="5810250" cy="7239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территория повседневного обслуживания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D9EA7C5-DD15-4459-8B76-4F61AED09446}"/>
              </a:ext>
            </a:extLst>
          </p:cNvPr>
          <p:cNvSpPr>
            <a:spLocks noGrp="1"/>
          </p:cNvSpPr>
          <p:nvPr/>
        </p:nvSpPr>
        <p:spPr>
          <a:xfrm>
            <a:off x="1047750" y="3667125"/>
            <a:ext cx="2714625" cy="723900"/>
          </a:xfrm>
          <a:prstGeom prst="roundRect">
            <a:avLst>
              <a:gd name="adj" fmla="val 10526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Квартал</a:t>
            </a:r>
          </a:p>
        </p:txBody>
      </p:sp>
      <p:sp>
        <p:nvSpPr>
          <p:cNvPr id="11" name="Стрелка вправо 10">
            <a:extLst>
              <a:ext uri="{FF2B5EF4-FFF2-40B4-BE49-F238E27FC236}">
                <a16:creationId xmlns:a16="http://schemas.microsoft.com/office/drawing/2014/main" id="{2857062B-2C4C-41B1-8107-34B3E0A32ED8}"/>
              </a:ext>
            </a:extLst>
          </p:cNvPr>
          <p:cNvSpPr>
            <a:spLocks noGrp="1"/>
          </p:cNvSpPr>
          <p:nvPr/>
        </p:nvSpPr>
        <p:spPr>
          <a:xfrm>
            <a:off x="4095750" y="3876675"/>
            <a:ext cx="904875" cy="3048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CB599FA-905A-46D6-9056-D5D148C7E07E}"/>
              </a:ext>
            </a:extLst>
          </p:cNvPr>
          <p:cNvSpPr>
            <a:spLocks noGrp="1"/>
          </p:cNvSpPr>
          <p:nvPr/>
        </p:nvSpPr>
        <p:spPr>
          <a:xfrm>
            <a:off x="5381625" y="3667125"/>
            <a:ext cx="5810250" cy="7239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часть территории между улицами и проездами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E4257943-0EC4-4A14-8900-F2275F471569}"/>
              </a:ext>
            </a:extLst>
          </p:cNvPr>
          <p:cNvSpPr>
            <a:spLocks noGrp="1"/>
          </p:cNvSpPr>
          <p:nvPr/>
        </p:nvSpPr>
        <p:spPr>
          <a:xfrm>
            <a:off x="1047750" y="4810125"/>
            <a:ext cx="2714625" cy="723900"/>
          </a:xfrm>
          <a:prstGeom prst="roundRect">
            <a:avLst>
              <a:gd name="adj" fmla="val 10526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Земельный участок</a:t>
            </a:r>
          </a:p>
        </p:txBody>
      </p:sp>
      <p:sp>
        <p:nvSpPr>
          <p:cNvPr id="14" name="Стрелка вправо 13">
            <a:extLst>
              <a:ext uri="{FF2B5EF4-FFF2-40B4-BE49-F238E27FC236}">
                <a16:creationId xmlns:a16="http://schemas.microsoft.com/office/drawing/2014/main" id="{73D3EC25-DB73-44E5-B73A-0C39DB7F1D46}"/>
              </a:ext>
            </a:extLst>
          </p:cNvPr>
          <p:cNvSpPr>
            <a:spLocks noGrp="1"/>
          </p:cNvSpPr>
          <p:nvPr/>
        </p:nvSpPr>
        <p:spPr>
          <a:xfrm>
            <a:off x="4095750" y="5019675"/>
            <a:ext cx="904875" cy="3048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A7B3EC44-DFE4-422E-B90D-DC43F52CABA8}"/>
              </a:ext>
            </a:extLst>
          </p:cNvPr>
          <p:cNvSpPr>
            <a:spLocks noGrp="1"/>
          </p:cNvSpPr>
          <p:nvPr/>
        </p:nvSpPr>
        <p:spPr>
          <a:xfrm>
            <a:off x="5381625" y="4810125"/>
            <a:ext cx="5810250" cy="7239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правовая и пространственная единица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224455" y="5657671"/>
            <a:ext cx="71745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Жилой район формирует крупные связи,</a:t>
            </a:r>
          </a:p>
          <a:p>
            <a:r>
              <a:rPr lang="ru-RU" sz="1400" b="1" u="sng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микрорайон организует повседневное обслуживание, </a:t>
            </a:r>
          </a:p>
          <a:p>
            <a:r>
              <a:rPr lang="ru-RU" sz="1400" b="1" u="sng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квартал задаёт уличный контур, </a:t>
            </a:r>
          </a:p>
          <a:p>
            <a:r>
              <a:rPr lang="ru-RU" sz="1400" b="1" u="sng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а участок закрепляет конкретные права и параметры использования</a:t>
            </a:r>
            <a:endParaRPr lang="ru-RU" sz="1400" b="1" u="sng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043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C2CB2E2-D627-4C2B-8DF9-32EAC547763D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Квартальная и микрорайонная модели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C93B027-E972-437B-9EA2-938890A78A1C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E47DE9-70C6-43BC-81BA-B136CF7791B3}"/>
              </a:ext>
            </a:extLst>
          </p:cNvPr>
          <p:cNvSpPr>
            <a:spLocks noGrp="1"/>
          </p:cNvSpPr>
          <p:nvPr/>
        </p:nvSpPr>
        <p:spPr>
          <a:xfrm>
            <a:off x="523875" y="1476375"/>
            <a:ext cx="5048250" cy="3810000"/>
          </a:xfrm>
          <a:prstGeom prst="rect">
            <a:avLst/>
          </a:prstGeom>
          <a:solidFill>
            <a:srgbClr val="EEF5F1"/>
          </a:solidFill>
          <a:ln w="9525">
            <a:solidFill>
              <a:srgbClr val="C9D8D0"/>
            </a:solidFill>
            <a:prstDash val="solid"/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5015EFA-91E2-49CC-9684-B210BDCE0A92}"/>
              </a:ext>
            </a:extLst>
          </p:cNvPr>
          <p:cNvSpPr>
            <a:spLocks noGrp="1"/>
          </p:cNvSpPr>
          <p:nvPr/>
        </p:nvSpPr>
        <p:spPr>
          <a:xfrm>
            <a:off x="2240280" y="1476375"/>
            <a:ext cx="9525" cy="3810000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1F130CC-35BF-4A21-9EBC-F530F0F18598}"/>
              </a:ext>
            </a:extLst>
          </p:cNvPr>
          <p:cNvSpPr>
            <a:spLocks noGrp="1"/>
          </p:cNvSpPr>
          <p:nvPr/>
        </p:nvSpPr>
        <p:spPr>
          <a:xfrm>
            <a:off x="523875" y="3076575"/>
            <a:ext cx="5048250" cy="9525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B41E878-6AF4-4780-8022-452CC1CC46F1}"/>
              </a:ext>
            </a:extLst>
          </p:cNvPr>
          <p:cNvSpPr>
            <a:spLocks noGrp="1"/>
          </p:cNvSpPr>
          <p:nvPr/>
        </p:nvSpPr>
        <p:spPr>
          <a:xfrm>
            <a:off x="725805" y="1704975"/>
            <a:ext cx="1211580" cy="990600"/>
          </a:xfrm>
          <a:prstGeom prst="roundRect">
            <a:avLst>
              <a:gd name="adj" fmla="val 7692"/>
            </a:avLst>
          </a:prstGeom>
          <a:solidFill>
            <a:srgbClr val="D9ECF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2E0942DA-448D-4C4C-A678-1A51804B9F60}"/>
              </a:ext>
            </a:extLst>
          </p:cNvPr>
          <p:cNvSpPr>
            <a:spLocks noGrp="1"/>
          </p:cNvSpPr>
          <p:nvPr/>
        </p:nvSpPr>
        <p:spPr>
          <a:xfrm>
            <a:off x="2644140" y="1704975"/>
            <a:ext cx="1110615" cy="990600"/>
          </a:xfrm>
          <a:prstGeom prst="roundRect">
            <a:avLst>
              <a:gd name="adj" fmla="val 7692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65D27E19-AC20-43D4-B444-8AFACDBF1B26}"/>
              </a:ext>
            </a:extLst>
          </p:cNvPr>
          <p:cNvSpPr>
            <a:spLocks noGrp="1"/>
          </p:cNvSpPr>
          <p:nvPr/>
        </p:nvSpPr>
        <p:spPr>
          <a:xfrm>
            <a:off x="4158615" y="1704975"/>
            <a:ext cx="1161098" cy="990600"/>
          </a:xfrm>
          <a:prstGeom prst="roundRect">
            <a:avLst>
              <a:gd name="adj" fmla="val 7692"/>
            </a:avLst>
          </a:prstGeom>
          <a:solidFill>
            <a:srgbClr val="FAEBC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BB6C4B79-3417-4D71-88AC-B720EDE85654}"/>
              </a:ext>
            </a:extLst>
          </p:cNvPr>
          <p:cNvSpPr>
            <a:spLocks noGrp="1"/>
          </p:cNvSpPr>
          <p:nvPr/>
        </p:nvSpPr>
        <p:spPr>
          <a:xfrm>
            <a:off x="725805" y="3533775"/>
            <a:ext cx="1211580" cy="1143000"/>
          </a:xfrm>
          <a:prstGeom prst="roundRect">
            <a:avLst>
              <a:gd name="adj" fmla="val 6667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37E3F5F7-C3D4-4350-9880-A8C55950F670}"/>
              </a:ext>
            </a:extLst>
          </p:cNvPr>
          <p:cNvSpPr>
            <a:spLocks noGrp="1"/>
          </p:cNvSpPr>
          <p:nvPr/>
        </p:nvSpPr>
        <p:spPr>
          <a:xfrm>
            <a:off x="2644140" y="3533775"/>
            <a:ext cx="1110615" cy="1143000"/>
          </a:xfrm>
          <a:prstGeom prst="roundRect">
            <a:avLst>
              <a:gd name="adj" fmla="val 6861"/>
            </a:avLst>
          </a:prstGeom>
          <a:solidFill>
            <a:srgbClr val="F5DED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9073A470-D984-4EDB-9AE7-2323E83BABE8}"/>
              </a:ext>
            </a:extLst>
          </p:cNvPr>
          <p:cNvSpPr>
            <a:spLocks noGrp="1"/>
          </p:cNvSpPr>
          <p:nvPr/>
        </p:nvSpPr>
        <p:spPr>
          <a:xfrm>
            <a:off x="4158615" y="3533775"/>
            <a:ext cx="1161098" cy="1143000"/>
          </a:xfrm>
          <a:prstGeom prst="roundRect">
            <a:avLst>
              <a:gd name="adj" fmla="val 6667"/>
            </a:avLst>
          </a:prstGeom>
          <a:solidFill>
            <a:srgbClr val="CFE7D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C38CED5-E055-4D94-9871-C21E3EA2F874}"/>
              </a:ext>
            </a:extLst>
          </p:cNvPr>
          <p:cNvSpPr>
            <a:spLocks noGrp="1"/>
          </p:cNvSpPr>
          <p:nvPr/>
        </p:nvSpPr>
        <p:spPr>
          <a:xfrm>
            <a:off x="1571625" y="5476875"/>
            <a:ext cx="29527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12" lnSpcReduction="10000"/>
          </a:bodyPr>
          <a:lstStyle>
            <a:defPPr algn="ctr">
              <a:defRPr sz="16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6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КВАРТАЛЬНАЯ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DD99C0D-8410-4A41-B875-64D91F2D1CF9}"/>
              </a:ext>
            </a:extLst>
          </p:cNvPr>
          <p:cNvSpPr>
            <a:spLocks noGrp="1"/>
          </p:cNvSpPr>
          <p:nvPr/>
        </p:nvSpPr>
        <p:spPr>
          <a:xfrm>
            <a:off x="6619875" y="1476375"/>
            <a:ext cx="5048250" cy="3810000"/>
          </a:xfrm>
          <a:prstGeom prst="rect">
            <a:avLst/>
          </a:prstGeom>
          <a:solidFill>
            <a:srgbClr val="EEF5F1"/>
          </a:solidFill>
          <a:ln w="9525">
            <a:solidFill>
              <a:srgbClr val="C9D8D0"/>
            </a:solidFill>
            <a:prstDash val="solid"/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E495FD9-6F1F-4D23-A2E9-6478F4DA337A}"/>
              </a:ext>
            </a:extLst>
          </p:cNvPr>
          <p:cNvSpPr>
            <a:spLocks noGrp="1"/>
          </p:cNvSpPr>
          <p:nvPr/>
        </p:nvSpPr>
        <p:spPr>
          <a:xfrm>
            <a:off x="6619875" y="1476375"/>
            <a:ext cx="5048250" cy="9525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3CFA47AC-195E-4892-B126-19EB12F7584B}"/>
              </a:ext>
            </a:extLst>
          </p:cNvPr>
          <p:cNvSpPr>
            <a:spLocks noGrp="1"/>
          </p:cNvSpPr>
          <p:nvPr/>
        </p:nvSpPr>
        <p:spPr>
          <a:xfrm>
            <a:off x="6619875" y="5286375"/>
            <a:ext cx="5048250" cy="9525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866BF32D-E058-4359-9506-55D79729A494}"/>
              </a:ext>
            </a:extLst>
          </p:cNvPr>
          <p:cNvSpPr>
            <a:spLocks noGrp="1"/>
          </p:cNvSpPr>
          <p:nvPr/>
        </p:nvSpPr>
        <p:spPr>
          <a:xfrm>
            <a:off x="6619875" y="1476375"/>
            <a:ext cx="9525" cy="3810000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C6F4585D-D0EF-4993-8F81-A1392E204242}"/>
              </a:ext>
            </a:extLst>
          </p:cNvPr>
          <p:cNvSpPr>
            <a:spLocks noGrp="1"/>
          </p:cNvSpPr>
          <p:nvPr/>
        </p:nvSpPr>
        <p:spPr>
          <a:xfrm>
            <a:off x="11668125" y="1476375"/>
            <a:ext cx="9525" cy="3810000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3896A3C8-4EDD-4E43-AE9F-FFAB877CED4F}"/>
              </a:ext>
            </a:extLst>
          </p:cNvPr>
          <p:cNvSpPr>
            <a:spLocks noGrp="1"/>
          </p:cNvSpPr>
          <p:nvPr/>
        </p:nvSpPr>
        <p:spPr>
          <a:xfrm>
            <a:off x="7096125" y="2000250"/>
            <a:ext cx="1714500" cy="1238250"/>
          </a:xfrm>
          <a:prstGeom prst="roundRect">
            <a:avLst>
              <a:gd name="adj" fmla="val 6154"/>
            </a:avLst>
          </a:prstGeom>
          <a:solidFill>
            <a:srgbClr val="D9ECF6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ЖИЛЬЁ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F55DF127-8248-4D52-B810-2F3BD1DB828F}"/>
              </a:ext>
            </a:extLst>
          </p:cNvPr>
          <p:cNvSpPr>
            <a:spLocks noGrp="1"/>
          </p:cNvSpPr>
          <p:nvPr/>
        </p:nvSpPr>
        <p:spPr>
          <a:xfrm>
            <a:off x="9477375" y="2000250"/>
            <a:ext cx="1714500" cy="1238250"/>
          </a:xfrm>
          <a:prstGeom prst="roundRect">
            <a:avLst>
              <a:gd name="adj" fmla="val 6154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ЖИЛЬЁ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4F61AB7-6B74-4AC7-8CFF-71098931B119}"/>
              </a:ext>
            </a:extLst>
          </p:cNvPr>
          <p:cNvSpPr>
            <a:spLocks noGrp="1"/>
          </p:cNvSpPr>
          <p:nvPr/>
        </p:nvSpPr>
        <p:spPr>
          <a:xfrm>
            <a:off x="8286750" y="3714750"/>
            <a:ext cx="1714500" cy="904875"/>
          </a:xfrm>
          <a:prstGeom prst="roundRect">
            <a:avLst>
              <a:gd name="adj" fmla="val 8421"/>
            </a:avLst>
          </a:prstGeom>
          <a:solidFill>
            <a:srgbClr val="FAEBCB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ШКОЛА / САД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80B1073-0006-45EC-B3F5-6DD0C039351D}"/>
              </a:ext>
            </a:extLst>
          </p:cNvPr>
          <p:cNvSpPr>
            <a:spLocks noGrp="1"/>
          </p:cNvSpPr>
          <p:nvPr/>
        </p:nvSpPr>
        <p:spPr>
          <a:xfrm>
            <a:off x="7620000" y="5476875"/>
            <a:ext cx="3048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12" lnSpcReduction="10000"/>
          </a:bodyPr>
          <a:lstStyle>
            <a:defPPr algn="ctr">
              <a:defRPr sz="16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6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МИКРОРАЙОННАЯ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E9DE3D6-9084-457C-9EBD-C04D561604D1}"/>
              </a:ext>
            </a:extLst>
          </p:cNvPr>
          <p:cNvSpPr>
            <a:spLocks noGrp="1"/>
          </p:cNvSpPr>
          <p:nvPr/>
        </p:nvSpPr>
        <p:spPr>
          <a:xfrm>
            <a:off x="762000" y="5905500"/>
            <a:ext cx="4572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Мелкая сеть улиц, активные фасады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5C4E34A-F125-4567-B3D9-DF49A9B69ECC}"/>
              </a:ext>
            </a:extLst>
          </p:cNvPr>
          <p:cNvSpPr>
            <a:spLocks noGrp="1"/>
          </p:cNvSpPr>
          <p:nvPr/>
        </p:nvSpPr>
        <p:spPr>
          <a:xfrm>
            <a:off x="6762750" y="5905500"/>
            <a:ext cx="4762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Крупная территория, внутренние пешеходные связи</a:t>
            </a:r>
          </a:p>
        </p:txBody>
      </p:sp>
    </p:spTree>
    <p:extLst>
      <p:ext uri="{BB962C8B-B14F-4D97-AF65-F5344CB8AC3E}">
        <p14:creationId xmlns:p14="http://schemas.microsoft.com/office/powerpoint/2010/main" val="385265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44DC263-D92C-4010-BA51-30840ED66976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0A1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D26A838-62C0-4EF1-BAA2-8A869BBE6A00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Принципы планировочной организации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52EB6C6-1787-45DA-A7BC-70E3B88B3323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96CA2D6E-4059-4D19-8C9B-A2B0360716BB}"/>
              </a:ext>
            </a:extLst>
          </p:cNvPr>
          <p:cNvSpPr>
            <a:spLocks noGrp="1"/>
          </p:cNvSpPr>
          <p:nvPr/>
        </p:nvSpPr>
        <p:spPr>
          <a:xfrm>
            <a:off x="523875" y="1381125"/>
            <a:ext cx="3333750" cy="619125"/>
          </a:xfrm>
          <a:prstGeom prst="roundRect">
            <a:avLst>
              <a:gd name="adj" fmla="val 12308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Доступность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53B0E6C-651F-46AC-A48C-0BCC43FA867E}"/>
              </a:ext>
            </a:extLst>
          </p:cNvPr>
          <p:cNvSpPr>
            <a:spLocks noGrp="1"/>
          </p:cNvSpPr>
          <p:nvPr/>
        </p:nvSpPr>
        <p:spPr>
          <a:xfrm>
            <a:off x="714375" y="2162175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жильё связано с остановками и услугами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E0DE4A43-3117-4C3A-9D17-F4DEBCA8D7D8}"/>
              </a:ext>
            </a:extLst>
          </p:cNvPr>
          <p:cNvSpPr>
            <a:spLocks noGrp="1"/>
          </p:cNvSpPr>
          <p:nvPr/>
        </p:nvSpPr>
        <p:spPr>
          <a:xfrm>
            <a:off x="4429125" y="1381125"/>
            <a:ext cx="3333750" cy="619125"/>
          </a:xfrm>
          <a:prstGeom prst="roundRect">
            <a:avLst>
              <a:gd name="adj" fmla="val 12308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Безопасность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6B83B78-2D1B-4D24-8BF4-ACDE2EAB935C}"/>
              </a:ext>
            </a:extLst>
          </p:cNvPr>
          <p:cNvSpPr>
            <a:spLocks noGrp="1"/>
          </p:cNvSpPr>
          <p:nvPr/>
        </p:nvSpPr>
        <p:spPr>
          <a:xfrm>
            <a:off x="4619625" y="2162175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разделение конфликтующих потоков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23F0A42A-007B-4E07-8474-AE3902122E25}"/>
              </a:ext>
            </a:extLst>
          </p:cNvPr>
          <p:cNvSpPr>
            <a:spLocks noGrp="1"/>
          </p:cNvSpPr>
          <p:nvPr/>
        </p:nvSpPr>
        <p:spPr>
          <a:xfrm>
            <a:off x="8334375" y="1381125"/>
            <a:ext cx="3333750" cy="619125"/>
          </a:xfrm>
          <a:prstGeom prst="roundRect">
            <a:avLst>
              <a:gd name="adj" fmla="val 12308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Связность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5B55EC2-2B0E-4194-BF81-79B46B8677A0}"/>
              </a:ext>
            </a:extLst>
          </p:cNvPr>
          <p:cNvSpPr>
            <a:spLocks noGrp="1"/>
          </p:cNvSpPr>
          <p:nvPr/>
        </p:nvSpPr>
        <p:spPr>
          <a:xfrm>
            <a:off x="8524875" y="2162175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несколько удобных маршрутов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3D043680-96AC-47E8-B286-068E1C963ACE}"/>
              </a:ext>
            </a:extLst>
          </p:cNvPr>
          <p:cNvSpPr>
            <a:spLocks noGrp="1"/>
          </p:cNvSpPr>
          <p:nvPr/>
        </p:nvSpPr>
        <p:spPr>
          <a:xfrm>
            <a:off x="523875" y="3524250"/>
            <a:ext cx="3333750" cy="619125"/>
          </a:xfrm>
          <a:prstGeom prst="roundRect">
            <a:avLst>
              <a:gd name="adj" fmla="val 12308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Экологичность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2E51DB4-E939-4785-8354-D12189AECECA}"/>
              </a:ext>
            </a:extLst>
          </p:cNvPr>
          <p:cNvSpPr>
            <a:spLocks noGrp="1"/>
          </p:cNvSpPr>
          <p:nvPr/>
        </p:nvSpPr>
        <p:spPr>
          <a:xfrm>
            <a:off x="714375" y="4305300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зелёные связи и снижение воздействий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2A5014AF-D6AE-45A8-9995-6DF087304B0E}"/>
              </a:ext>
            </a:extLst>
          </p:cNvPr>
          <p:cNvSpPr>
            <a:spLocks noGrp="1"/>
          </p:cNvSpPr>
          <p:nvPr/>
        </p:nvSpPr>
        <p:spPr>
          <a:xfrm>
            <a:off x="4429125" y="3524250"/>
            <a:ext cx="3333750" cy="619125"/>
          </a:xfrm>
          <a:prstGeom prst="roundRect">
            <a:avLst>
              <a:gd name="adj" fmla="val 12308"/>
            </a:avLst>
          </a:prstGeom>
          <a:solidFill>
            <a:srgbClr val="DDE5F1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Рациональность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D2CE467-230A-4A7A-A86C-56F1704F5E4D}"/>
              </a:ext>
            </a:extLst>
          </p:cNvPr>
          <p:cNvSpPr>
            <a:spLocks noGrp="1"/>
          </p:cNvSpPr>
          <p:nvPr/>
        </p:nvSpPr>
        <p:spPr>
          <a:xfrm>
            <a:off x="4619625" y="4305300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экономичное использование земли и сетей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1CFED9CF-33AC-4D6F-BC3B-166CD0DFE57E}"/>
              </a:ext>
            </a:extLst>
          </p:cNvPr>
          <p:cNvSpPr>
            <a:spLocks noGrp="1"/>
          </p:cNvSpPr>
          <p:nvPr/>
        </p:nvSpPr>
        <p:spPr>
          <a:xfrm>
            <a:off x="8334375" y="3524250"/>
            <a:ext cx="3333750" cy="619125"/>
          </a:xfrm>
          <a:prstGeom prst="roundRect">
            <a:avLst>
              <a:gd name="adj" fmla="val 12308"/>
            </a:avLst>
          </a:prstGeom>
          <a:solidFill>
            <a:srgbClr val="E8DFF0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Адаптивность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DC849F-61C8-4418-AE24-9BDB346111C2}"/>
              </a:ext>
            </a:extLst>
          </p:cNvPr>
          <p:cNvSpPr>
            <a:spLocks noGrp="1"/>
          </p:cNvSpPr>
          <p:nvPr/>
        </p:nvSpPr>
        <p:spPr>
          <a:xfrm>
            <a:off x="8524875" y="4305300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возможность развития и преобразования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AAA07A2-16B9-40DB-B789-6FE6EEA66DA3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>
            <a:defPPr algn="r">
              <a:defRPr sz="825" b="1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825" b="1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63727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41391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795A165-C672-4A7F-8242-A87EB53EED76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0A1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D11BBD-C8F9-4D71-A1A0-01B67BF17C33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Типы жилой застройки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535BB3A-5CE8-4CEC-9D35-8B79157F0C00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C31214C9-1C67-466E-A999-0694BBEED9B8}"/>
              </a:ext>
            </a:extLst>
          </p:cNvPr>
          <p:cNvSpPr>
            <a:spLocks noGrp="1"/>
          </p:cNvSpPr>
          <p:nvPr/>
        </p:nvSpPr>
        <p:spPr>
          <a:xfrm>
            <a:off x="619125" y="1190625"/>
            <a:ext cx="2857500" cy="666750"/>
          </a:xfrm>
          <a:prstGeom prst="roundRect">
            <a:avLst>
              <a:gd name="adj" fmla="val 11429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Индивидуальная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904D0F8-2E49-4CDC-9AC0-05B9C69F44E8}"/>
              </a:ext>
            </a:extLst>
          </p:cNvPr>
          <p:cNvSpPr>
            <a:spLocks noGrp="1"/>
          </p:cNvSpPr>
          <p:nvPr/>
        </p:nvSpPr>
        <p:spPr>
          <a:xfrm>
            <a:off x="3857625" y="1190625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собственный участок, низкая плотность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37B0BB97-03C7-47FB-9D8D-2B2E9448E16B}"/>
              </a:ext>
            </a:extLst>
          </p:cNvPr>
          <p:cNvSpPr>
            <a:spLocks noGrp="1"/>
          </p:cNvSpPr>
          <p:nvPr/>
        </p:nvSpPr>
        <p:spPr>
          <a:xfrm>
            <a:off x="619125" y="2171700"/>
            <a:ext cx="2857500" cy="666750"/>
          </a:xfrm>
          <a:prstGeom prst="roundRect">
            <a:avLst>
              <a:gd name="adj" fmla="val 11429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Малоэтажная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5158AEC-EC48-4C47-B387-96BF4861D54E}"/>
              </a:ext>
            </a:extLst>
          </p:cNvPr>
          <p:cNvSpPr>
            <a:spLocks noGrp="1"/>
          </p:cNvSpPr>
          <p:nvPr/>
        </p:nvSpPr>
        <p:spPr>
          <a:xfrm>
            <a:off x="3857625" y="2171700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2–4 этажа, камерная среда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82D2A67-B283-44A7-9F0A-1E2F6C4100AE}"/>
              </a:ext>
            </a:extLst>
          </p:cNvPr>
          <p:cNvSpPr>
            <a:spLocks noGrp="1"/>
          </p:cNvSpPr>
          <p:nvPr/>
        </p:nvSpPr>
        <p:spPr>
          <a:xfrm>
            <a:off x="619125" y="3152775"/>
            <a:ext cx="2857500" cy="666750"/>
          </a:xfrm>
          <a:prstGeom prst="roundRect">
            <a:avLst>
              <a:gd name="adj" fmla="val 11429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Среднеэтажная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6CC2B81-C9E1-46ED-A2C8-A6B26F402078}"/>
              </a:ext>
            </a:extLst>
          </p:cNvPr>
          <p:cNvSpPr>
            <a:spLocks noGrp="1"/>
          </p:cNvSpPr>
          <p:nvPr/>
        </p:nvSpPr>
        <p:spPr>
          <a:xfrm>
            <a:off x="3857625" y="3152775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баланс плотности и масштаба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AF731FBA-D074-465A-BC38-4FB203586343}"/>
              </a:ext>
            </a:extLst>
          </p:cNvPr>
          <p:cNvSpPr>
            <a:spLocks noGrp="1"/>
          </p:cNvSpPr>
          <p:nvPr/>
        </p:nvSpPr>
        <p:spPr>
          <a:xfrm>
            <a:off x="619125" y="4133850"/>
            <a:ext cx="2857500" cy="666750"/>
          </a:xfrm>
          <a:prstGeom prst="roundRect">
            <a:avLst>
              <a:gd name="adj" fmla="val 11429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Многоэтажная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9C41E5-5B6D-4A44-AF4D-5182173AAE83}"/>
              </a:ext>
            </a:extLst>
          </p:cNvPr>
          <p:cNvSpPr>
            <a:spLocks noGrp="1"/>
          </p:cNvSpPr>
          <p:nvPr/>
        </p:nvSpPr>
        <p:spPr>
          <a:xfrm>
            <a:off x="3857625" y="4133850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высокая концентрация населения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38F56F4A-0999-4889-A018-AE54D222BAB6}"/>
              </a:ext>
            </a:extLst>
          </p:cNvPr>
          <p:cNvSpPr>
            <a:spLocks noGrp="1"/>
          </p:cNvSpPr>
          <p:nvPr/>
        </p:nvSpPr>
        <p:spPr>
          <a:xfrm>
            <a:off x="619125" y="5114925"/>
            <a:ext cx="2857500" cy="666750"/>
          </a:xfrm>
          <a:prstGeom prst="roundRect">
            <a:avLst>
              <a:gd name="adj" fmla="val 11429"/>
            </a:avLst>
          </a:prstGeom>
          <a:solidFill>
            <a:srgbClr val="E8DFF0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Смешанная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736EFA8-6842-4190-9E3C-2E703025B82B}"/>
              </a:ext>
            </a:extLst>
          </p:cNvPr>
          <p:cNvSpPr>
            <a:spLocks noGrp="1"/>
          </p:cNvSpPr>
          <p:nvPr/>
        </p:nvSpPr>
        <p:spPr>
          <a:xfrm>
            <a:off x="3857625" y="5114925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разные типы жилья и функций</a:t>
            </a:r>
          </a:p>
        </p:txBody>
      </p:sp>
    </p:spTree>
    <p:extLst>
      <p:ext uri="{BB962C8B-B14F-4D97-AF65-F5344CB8AC3E}">
        <p14:creationId xmlns:p14="http://schemas.microsoft.com/office/powerpoint/2010/main" val="211267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249AAD5-CB32-443A-AEC3-3A912A64797D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0A1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948B31-B129-43BC-8619-35C7A30BE9E8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Функциональная структура жилой территории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2591173-4997-49B4-90E0-AD9958DD71A6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A0AA3AF0-76BA-499C-AECC-AFA25F7C24D2}"/>
              </a:ext>
            </a:extLst>
          </p:cNvPr>
          <p:cNvSpPr>
            <a:spLocks noGrp="1"/>
          </p:cNvSpPr>
          <p:nvPr/>
        </p:nvSpPr>
        <p:spPr>
          <a:xfrm>
            <a:off x="4857750" y="2619375"/>
            <a:ext cx="2476500" cy="1000125"/>
          </a:xfrm>
          <a:prstGeom prst="roundRect">
            <a:avLst>
              <a:gd name="adj" fmla="val 7619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ЖИЛЬЁ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A926A3F-6C7B-43D1-ABB9-F5EBB577905D}"/>
              </a:ext>
            </a:extLst>
          </p:cNvPr>
          <p:cNvSpPr>
            <a:spLocks noGrp="1"/>
          </p:cNvSpPr>
          <p:nvPr/>
        </p:nvSpPr>
        <p:spPr>
          <a:xfrm>
            <a:off x="762000" y="1476375"/>
            <a:ext cx="2476500" cy="742950"/>
          </a:xfrm>
          <a:prstGeom prst="roundRect">
            <a:avLst>
              <a:gd name="adj" fmla="val 10256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Образование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D685700D-AFA3-4129-9FE2-33C0200E71CF}"/>
              </a:ext>
            </a:extLst>
          </p:cNvPr>
          <p:cNvSpPr>
            <a:spLocks noGrp="1"/>
          </p:cNvSpPr>
          <p:nvPr/>
        </p:nvSpPr>
        <p:spPr>
          <a:xfrm>
            <a:off x="8572500" y="1476375"/>
            <a:ext cx="2476500" cy="742950"/>
          </a:xfrm>
          <a:prstGeom prst="roundRect">
            <a:avLst>
              <a:gd name="adj" fmla="val 10256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Торговля и услуги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7F65183B-2F12-4611-8BB5-674E205A3C64}"/>
              </a:ext>
            </a:extLst>
          </p:cNvPr>
          <p:cNvSpPr>
            <a:spLocks noGrp="1"/>
          </p:cNvSpPr>
          <p:nvPr/>
        </p:nvSpPr>
        <p:spPr>
          <a:xfrm>
            <a:off x="762000" y="4476750"/>
            <a:ext cx="2476500" cy="742950"/>
          </a:xfrm>
          <a:prstGeom prst="roundRect">
            <a:avLst>
              <a:gd name="adj" fmla="val 10256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Отдых и спорт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D497550-2575-4457-A0F8-FB99DD418CA8}"/>
              </a:ext>
            </a:extLst>
          </p:cNvPr>
          <p:cNvSpPr>
            <a:spLocks noGrp="1"/>
          </p:cNvSpPr>
          <p:nvPr/>
        </p:nvSpPr>
        <p:spPr>
          <a:xfrm>
            <a:off x="8572500" y="4476750"/>
            <a:ext cx="2476500" cy="742950"/>
          </a:xfrm>
          <a:prstGeom prst="roundRect">
            <a:avLst>
              <a:gd name="adj" fmla="val 10256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Транспорт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68A7FD0-7113-4E0C-90D9-CE81587FDBE8}"/>
              </a:ext>
            </a:extLst>
          </p:cNvPr>
          <p:cNvSpPr>
            <a:spLocks noGrp="1"/>
          </p:cNvSpPr>
          <p:nvPr/>
        </p:nvSpPr>
        <p:spPr>
          <a:xfrm>
            <a:off x="3238499" y="2000250"/>
            <a:ext cx="1729155" cy="638175"/>
          </a:xfrm>
          <a:prstGeom prst="line">
            <a:avLst/>
          </a:prstGeom>
          <a:noFill/>
          <a:ln w="38100">
            <a:solidFill>
              <a:srgbClr val="E0A12B"/>
            </a:solidFill>
            <a:prstDash val="solid"/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56EA4E1-F467-4584-AF4A-9F71C402D873}"/>
              </a:ext>
            </a:extLst>
          </p:cNvPr>
          <p:cNvSpPr>
            <a:spLocks noGrp="1"/>
          </p:cNvSpPr>
          <p:nvPr/>
        </p:nvSpPr>
        <p:spPr>
          <a:xfrm flipV="1">
            <a:off x="7334250" y="1990724"/>
            <a:ext cx="1238250" cy="638175"/>
          </a:xfrm>
          <a:prstGeom prst="line">
            <a:avLst/>
          </a:prstGeom>
          <a:noFill/>
          <a:ln w="38100">
            <a:solidFill>
              <a:srgbClr val="E0A12B"/>
            </a:solidFill>
            <a:prstDash val="solid"/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F256D7C-D956-4A24-86BC-AC0E3C1438AF}"/>
              </a:ext>
            </a:extLst>
          </p:cNvPr>
          <p:cNvSpPr>
            <a:spLocks noGrp="1"/>
          </p:cNvSpPr>
          <p:nvPr/>
        </p:nvSpPr>
        <p:spPr>
          <a:xfrm flipV="1">
            <a:off x="3238500" y="3524250"/>
            <a:ext cx="1619250" cy="1095375"/>
          </a:xfrm>
          <a:prstGeom prst="line">
            <a:avLst/>
          </a:prstGeom>
          <a:noFill/>
          <a:ln w="38100">
            <a:solidFill>
              <a:srgbClr val="E0A12B"/>
            </a:solidFill>
            <a:prstDash val="solid"/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747CEC1-B866-4B54-9C81-0009549CAB81}"/>
              </a:ext>
            </a:extLst>
          </p:cNvPr>
          <p:cNvSpPr>
            <a:spLocks noGrp="1"/>
          </p:cNvSpPr>
          <p:nvPr/>
        </p:nvSpPr>
        <p:spPr>
          <a:xfrm>
            <a:off x="7209692" y="3619500"/>
            <a:ext cx="1362808" cy="1000125"/>
          </a:xfrm>
          <a:prstGeom prst="line">
            <a:avLst/>
          </a:prstGeom>
          <a:noFill/>
          <a:ln w="38100">
            <a:solidFill>
              <a:srgbClr val="E0A12B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ECE6F4F-3E14-4C56-B4E8-0763C5E3B823}"/>
              </a:ext>
            </a:extLst>
          </p:cNvPr>
          <p:cNvSpPr>
            <a:spLocks noGrp="1"/>
          </p:cNvSpPr>
          <p:nvPr/>
        </p:nvSpPr>
        <p:spPr>
          <a:xfrm>
            <a:off x="1857375" y="5667375"/>
            <a:ext cx="8477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62"/>
          </a:bodyPr>
          <a:lstStyle>
            <a:defPPr algn="ctr">
              <a:defRPr sz="150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Функции должны дополнять жильё, не создавая опасных или чрезмерных воздействий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1226879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91E9B05-B63F-4F3C-A0DC-DBE4D250E36A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0A1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D60CB4-F4D6-4394-A70E-B335A048F88B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2325" b="1" dirty="0" smtClean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</a:t>
            </a:r>
            <a:r>
              <a:rPr sz="2325" b="1" dirty="0" err="1" smtClean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оберите</a:t>
            </a:r>
            <a:r>
              <a:rPr sz="2325" b="1" dirty="0" smtClean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жилой</a:t>
            </a:r>
            <a:r>
              <a:rPr sz="2325" b="1" dirty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квартал</a:t>
            </a:r>
            <a:endParaRPr sz="2325" b="1" dirty="0">
              <a:solidFill>
                <a:srgbClr val="163A5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4D6A1C7-D3C6-4837-9478-3933DEAA2B0B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D425296-C698-4B38-996C-342B00B21F1C}"/>
              </a:ext>
            </a:extLst>
          </p:cNvPr>
          <p:cNvSpPr>
            <a:spLocks noGrp="1"/>
          </p:cNvSpPr>
          <p:nvPr/>
        </p:nvSpPr>
        <p:spPr>
          <a:xfrm>
            <a:off x="1000125" y="781050"/>
            <a:ext cx="105727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 err="1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Работа</a:t>
            </a:r>
            <a:r>
              <a:rPr sz="1125" b="0" dirty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 в </a:t>
            </a:r>
            <a:r>
              <a:rPr sz="1125" b="0" dirty="0" err="1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парах</a:t>
            </a:r>
            <a:r>
              <a:rPr sz="1125" b="0" dirty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, 8 </a:t>
            </a:r>
            <a:r>
              <a:rPr sz="1125" b="0" dirty="0" err="1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минут</a:t>
            </a:r>
            <a:endParaRPr sz="1125" b="0" dirty="0">
              <a:solidFill>
                <a:srgbClr val="63727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F8463E-9ED5-47A3-8D26-36A19656B6BB}"/>
              </a:ext>
            </a:extLst>
          </p:cNvPr>
          <p:cNvSpPr>
            <a:spLocks noGrp="1"/>
          </p:cNvSpPr>
          <p:nvPr/>
        </p:nvSpPr>
        <p:spPr>
          <a:xfrm>
            <a:off x="619125" y="1476375"/>
            <a:ext cx="5238750" cy="4095750"/>
          </a:xfrm>
          <a:prstGeom prst="rect">
            <a:avLst/>
          </a:prstGeom>
          <a:solidFill>
            <a:srgbClr val="EEF5F1"/>
          </a:solidFill>
          <a:ln w="9525">
            <a:solidFill>
              <a:srgbClr val="C9D8D0"/>
            </a:solidFill>
            <a:prstDash val="solid"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0053E1D-058E-400F-8B7A-11D265E3AE1E}"/>
              </a:ext>
            </a:extLst>
          </p:cNvPr>
          <p:cNvSpPr>
            <a:spLocks noGrp="1"/>
          </p:cNvSpPr>
          <p:nvPr/>
        </p:nvSpPr>
        <p:spPr>
          <a:xfrm>
            <a:off x="2400300" y="1476375"/>
            <a:ext cx="9525" cy="4095750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B08CC50-B1D7-4554-A0D7-26EEEE1A94CB}"/>
              </a:ext>
            </a:extLst>
          </p:cNvPr>
          <p:cNvSpPr>
            <a:spLocks noGrp="1"/>
          </p:cNvSpPr>
          <p:nvPr/>
        </p:nvSpPr>
        <p:spPr>
          <a:xfrm>
            <a:off x="619125" y="3196590"/>
            <a:ext cx="5238750" cy="9525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F1E808DA-BD55-4F74-A9F2-13FEACABE6F8}"/>
              </a:ext>
            </a:extLst>
          </p:cNvPr>
          <p:cNvSpPr>
            <a:spLocks noGrp="1"/>
          </p:cNvSpPr>
          <p:nvPr/>
        </p:nvSpPr>
        <p:spPr>
          <a:xfrm>
            <a:off x="828675" y="1722120"/>
            <a:ext cx="1257300" cy="1064895"/>
          </a:xfrm>
          <a:prstGeom prst="roundRect">
            <a:avLst>
              <a:gd name="adj" fmla="val 7156"/>
            </a:avLst>
          </a:prstGeom>
          <a:solidFill>
            <a:srgbClr val="D9ECF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8CEC89BA-85AE-453D-93C4-9DAB47CF18C4}"/>
              </a:ext>
            </a:extLst>
          </p:cNvPr>
          <p:cNvSpPr>
            <a:spLocks noGrp="1"/>
          </p:cNvSpPr>
          <p:nvPr/>
        </p:nvSpPr>
        <p:spPr>
          <a:xfrm>
            <a:off x="2819400" y="1722120"/>
            <a:ext cx="1152525" cy="1064895"/>
          </a:xfrm>
          <a:prstGeom prst="roundRect">
            <a:avLst>
              <a:gd name="adj" fmla="val 7156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165B7FA1-7752-40A9-8B81-91678C15CCC6}"/>
              </a:ext>
            </a:extLst>
          </p:cNvPr>
          <p:cNvSpPr>
            <a:spLocks noGrp="1"/>
          </p:cNvSpPr>
          <p:nvPr/>
        </p:nvSpPr>
        <p:spPr>
          <a:xfrm>
            <a:off x="4391025" y="1722120"/>
            <a:ext cx="1204913" cy="1064895"/>
          </a:xfrm>
          <a:prstGeom prst="roundRect">
            <a:avLst>
              <a:gd name="adj" fmla="val 7156"/>
            </a:avLst>
          </a:prstGeom>
          <a:solidFill>
            <a:srgbClr val="FAEBC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56AADCBC-C9CF-422C-BBB7-F3B35205B243}"/>
              </a:ext>
            </a:extLst>
          </p:cNvPr>
          <p:cNvSpPr>
            <a:spLocks noGrp="1"/>
          </p:cNvSpPr>
          <p:nvPr/>
        </p:nvSpPr>
        <p:spPr>
          <a:xfrm>
            <a:off x="828675" y="3688080"/>
            <a:ext cx="1257300" cy="1228725"/>
          </a:xfrm>
          <a:prstGeom prst="roundRect">
            <a:avLst>
              <a:gd name="adj" fmla="val 6202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AD1AB229-D6F5-4191-B437-EE868C8BBF46}"/>
              </a:ext>
            </a:extLst>
          </p:cNvPr>
          <p:cNvSpPr>
            <a:spLocks noGrp="1"/>
          </p:cNvSpPr>
          <p:nvPr/>
        </p:nvSpPr>
        <p:spPr>
          <a:xfrm>
            <a:off x="2819400" y="3688080"/>
            <a:ext cx="1152525" cy="1228725"/>
          </a:xfrm>
          <a:prstGeom prst="roundRect">
            <a:avLst>
              <a:gd name="adj" fmla="val 6612"/>
            </a:avLst>
          </a:prstGeom>
          <a:solidFill>
            <a:srgbClr val="F5DED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F26848BA-EC69-41C8-B363-57B824825D70}"/>
              </a:ext>
            </a:extLst>
          </p:cNvPr>
          <p:cNvSpPr>
            <a:spLocks noGrp="1"/>
          </p:cNvSpPr>
          <p:nvPr/>
        </p:nvSpPr>
        <p:spPr>
          <a:xfrm>
            <a:off x="4391025" y="3688080"/>
            <a:ext cx="1204913" cy="1228725"/>
          </a:xfrm>
          <a:prstGeom prst="roundRect">
            <a:avLst>
              <a:gd name="adj" fmla="val 6324"/>
            </a:avLst>
          </a:prstGeom>
          <a:solidFill>
            <a:srgbClr val="CFE7D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684EBE8-3DDC-49C7-A309-06252102E936}"/>
              </a:ext>
            </a:extLst>
          </p:cNvPr>
          <p:cNvSpPr>
            <a:spLocks noGrp="1"/>
          </p:cNvSpPr>
          <p:nvPr/>
        </p:nvSpPr>
        <p:spPr>
          <a:xfrm>
            <a:off x="6667500" y="1381125"/>
            <a:ext cx="4095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Условия: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82AEA4F-1AB5-454C-BB91-AF68CC7285CA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4476750" cy="2286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территория 12 га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1800 жителей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одна магистраль с северной стороны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река с восточной стороны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нужно разместить школу, зелёную зону и остановку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9146810F-41E2-478F-A4DF-5DCBE97060FE}"/>
              </a:ext>
            </a:extLst>
          </p:cNvPr>
          <p:cNvSpPr>
            <a:spLocks noGrp="1"/>
          </p:cNvSpPr>
          <p:nvPr/>
        </p:nvSpPr>
        <p:spPr>
          <a:xfrm>
            <a:off x="6858000" y="4619625"/>
            <a:ext cx="4000500" cy="666750"/>
          </a:xfrm>
          <a:prstGeom prst="roundRect">
            <a:avLst>
              <a:gd name="adj" fmla="val 11429"/>
            </a:avLst>
          </a:prstGeom>
          <a:solidFill>
            <a:srgbClr val="E0A12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Нарисуйте схему и объясните 3 решения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9F68C5-1FEB-49BD-84BE-E32F11F59876}"/>
              </a:ext>
            </a:extLst>
          </p:cNvPr>
          <p:cNvSpPr>
            <a:spLocks noGrp="1"/>
          </p:cNvSpPr>
          <p:nvPr/>
        </p:nvSpPr>
        <p:spPr>
          <a:xfrm>
            <a:off x="6667500" y="5524500"/>
            <a:ext cx="44767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Проверка: доступность, безопасность, связи, ограничения</a:t>
            </a:r>
          </a:p>
        </p:txBody>
      </p:sp>
    </p:spTree>
    <p:extLst>
      <p:ext uri="{BB962C8B-B14F-4D97-AF65-F5344CB8AC3E}">
        <p14:creationId xmlns:p14="http://schemas.microsoft.com/office/powerpoint/2010/main" val="1623343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6314FB-BA4E-4A62-BE5E-230A5F3C2C54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Баланс территории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F837E1-A025-4AAC-BA66-7A87D522839F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20AD65D-3FF7-48D0-BB28-10463987A6E1}"/>
              </a:ext>
            </a:extLst>
          </p:cNvPr>
          <p:cNvSpPr>
            <a:spLocks noGrp="1"/>
          </p:cNvSpPr>
          <p:nvPr/>
        </p:nvSpPr>
        <p:spPr>
          <a:xfrm>
            <a:off x="1000125" y="781050"/>
            <a:ext cx="105727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Каждый гектар выполняет определённую функцию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337AF974-40E7-4374-B1CD-0177CF31A779}"/>
              </a:ext>
            </a:extLst>
          </p:cNvPr>
          <p:cNvSpPr>
            <a:spLocks noGrp="1"/>
          </p:cNvSpPr>
          <p:nvPr/>
        </p:nvSpPr>
        <p:spPr>
          <a:xfrm>
            <a:off x="666750" y="1238250"/>
            <a:ext cx="3048000" cy="666750"/>
          </a:xfrm>
          <a:prstGeom prst="roundRect">
            <a:avLst>
              <a:gd name="adj" fmla="val 11429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Жилая застройка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71F6FE6-750D-4E01-86C4-48E7BA97ADEE}"/>
              </a:ext>
            </a:extLst>
          </p:cNvPr>
          <p:cNvSpPr>
            <a:spLocks noGrp="1"/>
          </p:cNvSpPr>
          <p:nvPr/>
        </p:nvSpPr>
        <p:spPr>
          <a:xfrm>
            <a:off x="4095750" y="1238250"/>
            <a:ext cx="70961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дома и придомовые участки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D5F2F2B9-61B9-46C4-A6EF-1DC3FD92C991}"/>
              </a:ext>
            </a:extLst>
          </p:cNvPr>
          <p:cNvSpPr>
            <a:spLocks noGrp="1"/>
          </p:cNvSpPr>
          <p:nvPr/>
        </p:nvSpPr>
        <p:spPr>
          <a:xfrm>
            <a:off x="666750" y="2238375"/>
            <a:ext cx="3048000" cy="666750"/>
          </a:xfrm>
          <a:prstGeom prst="roundRect">
            <a:avLst>
              <a:gd name="adj" fmla="val 11429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Улицы и проезды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2373CB8-5C15-474C-B21C-C685AABB45C1}"/>
              </a:ext>
            </a:extLst>
          </p:cNvPr>
          <p:cNvSpPr>
            <a:spLocks noGrp="1"/>
          </p:cNvSpPr>
          <p:nvPr/>
        </p:nvSpPr>
        <p:spPr>
          <a:xfrm>
            <a:off x="4095750" y="2238375"/>
            <a:ext cx="70961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движение и доступ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69D138FF-BBEA-4A9A-86CA-C28E1E7D7729}"/>
              </a:ext>
            </a:extLst>
          </p:cNvPr>
          <p:cNvSpPr>
            <a:spLocks noGrp="1"/>
          </p:cNvSpPr>
          <p:nvPr/>
        </p:nvSpPr>
        <p:spPr>
          <a:xfrm>
            <a:off x="666750" y="3238500"/>
            <a:ext cx="3048000" cy="666750"/>
          </a:xfrm>
          <a:prstGeom prst="roundRect">
            <a:avLst>
              <a:gd name="adj" fmla="val 11429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Озеленение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C7DA99F-2883-4219-962F-DCCE622E2CC3}"/>
              </a:ext>
            </a:extLst>
          </p:cNvPr>
          <p:cNvSpPr>
            <a:spLocks noGrp="1"/>
          </p:cNvSpPr>
          <p:nvPr/>
        </p:nvSpPr>
        <p:spPr>
          <a:xfrm>
            <a:off x="4095750" y="3238500"/>
            <a:ext cx="70961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отдых и экологические функции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509B6DC1-6464-4531-8143-CD07A3F0E7E1}"/>
              </a:ext>
            </a:extLst>
          </p:cNvPr>
          <p:cNvSpPr>
            <a:spLocks noGrp="1"/>
          </p:cNvSpPr>
          <p:nvPr/>
        </p:nvSpPr>
        <p:spPr>
          <a:xfrm>
            <a:off x="666750" y="4238625"/>
            <a:ext cx="3048000" cy="666750"/>
          </a:xfrm>
          <a:prstGeom prst="roundRect">
            <a:avLst>
              <a:gd name="adj" fmla="val 11429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Обслуживание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CE4890C-ECA7-46DB-A214-798525F83C7D}"/>
              </a:ext>
            </a:extLst>
          </p:cNvPr>
          <p:cNvSpPr>
            <a:spLocks noGrp="1"/>
          </p:cNvSpPr>
          <p:nvPr/>
        </p:nvSpPr>
        <p:spPr>
          <a:xfrm>
            <a:off x="4095750" y="4238625"/>
            <a:ext cx="70961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школы, сады, услуги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FF32E246-12A2-4021-B805-318B4F61E0B4}"/>
              </a:ext>
            </a:extLst>
          </p:cNvPr>
          <p:cNvSpPr>
            <a:spLocks noGrp="1"/>
          </p:cNvSpPr>
          <p:nvPr/>
        </p:nvSpPr>
        <p:spPr>
          <a:xfrm>
            <a:off x="666750" y="5238750"/>
            <a:ext cx="3048000" cy="666750"/>
          </a:xfrm>
          <a:prstGeom prst="roundRect">
            <a:avLst>
              <a:gd name="adj" fmla="val 11429"/>
            </a:avLst>
          </a:prstGeom>
          <a:solidFill>
            <a:srgbClr val="E8DFF0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Резерв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A5546C9-6FB9-4A3D-A103-786DD03FEA24}"/>
              </a:ext>
            </a:extLst>
          </p:cNvPr>
          <p:cNvSpPr>
            <a:spLocks noGrp="1"/>
          </p:cNvSpPr>
          <p:nvPr/>
        </p:nvSpPr>
        <p:spPr>
          <a:xfrm>
            <a:off x="4095750" y="5238750"/>
            <a:ext cx="70961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будущее развитие</a:t>
            </a:r>
          </a:p>
        </p:txBody>
      </p:sp>
    </p:spTree>
    <p:extLst>
      <p:ext uri="{BB962C8B-B14F-4D97-AF65-F5344CB8AC3E}">
        <p14:creationId xmlns:p14="http://schemas.microsoft.com/office/powerpoint/2010/main" val="1132875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FDAA25-1D94-4E66-AF07-E97ED872EA29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Улично-дорожная сеть жилой территории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E5E32B2-B4C0-4F30-9B8F-59B92F8E947C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14D3495-1B2C-4C94-966F-36450D76675C}"/>
              </a:ext>
            </a:extLst>
          </p:cNvPr>
          <p:cNvSpPr>
            <a:spLocks noGrp="1"/>
          </p:cNvSpPr>
          <p:nvPr/>
        </p:nvSpPr>
        <p:spPr>
          <a:xfrm>
            <a:off x="714375" y="1714500"/>
            <a:ext cx="3429000" cy="9525"/>
          </a:xfrm>
          <a:prstGeom prst="line">
            <a:avLst/>
          </a:prstGeom>
          <a:noFill/>
          <a:ln w="171450">
            <a:solidFill>
              <a:srgbClr val="163A5F"/>
            </a:solidFill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30F030A-BB91-45DD-B71A-4BB45F6F5DC2}"/>
              </a:ext>
            </a:extLst>
          </p:cNvPr>
          <p:cNvSpPr>
            <a:spLocks noGrp="1"/>
          </p:cNvSpPr>
          <p:nvPr/>
        </p:nvSpPr>
        <p:spPr>
          <a:xfrm>
            <a:off x="4762500" y="13811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Магистраль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DBFF404-D6BE-4A85-BFEF-EC189FF6755A}"/>
              </a:ext>
            </a:extLst>
          </p:cNvPr>
          <p:cNvSpPr>
            <a:spLocks noGrp="1"/>
          </p:cNvSpPr>
          <p:nvPr/>
        </p:nvSpPr>
        <p:spPr>
          <a:xfrm>
            <a:off x="7429500" y="1381125"/>
            <a:ext cx="3905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связь района с городом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82707A7-FA95-43C7-8813-E0F3CE88751C}"/>
              </a:ext>
            </a:extLst>
          </p:cNvPr>
          <p:cNvSpPr>
            <a:spLocks noGrp="1"/>
          </p:cNvSpPr>
          <p:nvPr/>
        </p:nvSpPr>
        <p:spPr>
          <a:xfrm>
            <a:off x="714375" y="2809875"/>
            <a:ext cx="3429000" cy="9525"/>
          </a:xfrm>
          <a:prstGeom prst="line">
            <a:avLst/>
          </a:prstGeom>
          <a:noFill/>
          <a:ln w="133350">
            <a:solidFill>
              <a:srgbClr val="2D7352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84777BD-0240-4270-9B05-89A2136208FA}"/>
              </a:ext>
            </a:extLst>
          </p:cNvPr>
          <p:cNvSpPr>
            <a:spLocks noGrp="1"/>
          </p:cNvSpPr>
          <p:nvPr/>
        </p:nvSpPr>
        <p:spPr>
          <a:xfrm>
            <a:off x="4762500" y="2476500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Жилая улица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FD4C7DE-9E1B-4F51-8370-7DBDE625E746}"/>
              </a:ext>
            </a:extLst>
          </p:cNvPr>
          <p:cNvSpPr>
            <a:spLocks noGrp="1"/>
          </p:cNvSpPr>
          <p:nvPr/>
        </p:nvSpPr>
        <p:spPr>
          <a:xfrm>
            <a:off x="7429500" y="2476500"/>
            <a:ext cx="3905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распределение потоков внутри района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AC3DF2F-ACE0-4A04-ADCB-14B3D18F2C74}"/>
              </a:ext>
            </a:extLst>
          </p:cNvPr>
          <p:cNvSpPr>
            <a:spLocks noGrp="1"/>
          </p:cNvSpPr>
          <p:nvPr/>
        </p:nvSpPr>
        <p:spPr>
          <a:xfrm>
            <a:off x="714375" y="3905250"/>
            <a:ext cx="3429000" cy="9525"/>
          </a:xfrm>
          <a:prstGeom prst="line">
            <a:avLst/>
          </a:prstGeom>
          <a:noFill/>
          <a:ln w="95250">
            <a:solidFill>
              <a:srgbClr val="E0A12B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B9A8506-A978-4FE3-B1C2-0337A9527927}"/>
              </a:ext>
            </a:extLst>
          </p:cNvPr>
          <p:cNvSpPr>
            <a:spLocks noGrp="1"/>
          </p:cNvSpPr>
          <p:nvPr/>
        </p:nvSpPr>
        <p:spPr>
          <a:xfrm>
            <a:off x="4762500" y="357187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Проезд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62FD997-0E62-49FA-A93C-C2DB1D536899}"/>
              </a:ext>
            </a:extLst>
          </p:cNvPr>
          <p:cNvSpPr>
            <a:spLocks noGrp="1"/>
          </p:cNvSpPr>
          <p:nvPr/>
        </p:nvSpPr>
        <p:spPr>
          <a:xfrm>
            <a:off x="7429500" y="3571875"/>
            <a:ext cx="3905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подъезд к зданиям и участкам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28512B7-5017-421D-A1F5-2327EBD99385}"/>
              </a:ext>
            </a:extLst>
          </p:cNvPr>
          <p:cNvSpPr>
            <a:spLocks noGrp="1"/>
          </p:cNvSpPr>
          <p:nvPr/>
        </p:nvSpPr>
        <p:spPr>
          <a:xfrm>
            <a:off x="714375" y="5000625"/>
            <a:ext cx="3429000" cy="9525"/>
          </a:xfrm>
          <a:prstGeom prst="line">
            <a:avLst/>
          </a:prstGeom>
          <a:noFill/>
          <a:ln w="47625">
            <a:solidFill>
              <a:srgbClr val="725A8C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E7A9EEA-2E0F-4DF7-8D29-5C340BE26032}"/>
              </a:ext>
            </a:extLst>
          </p:cNvPr>
          <p:cNvSpPr>
            <a:spLocks noGrp="1"/>
          </p:cNvSpPr>
          <p:nvPr/>
        </p:nvSpPr>
        <p:spPr>
          <a:xfrm>
            <a:off x="4762500" y="4667250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Пешеходная связь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9ABCC0B-06FC-4E0B-8508-F04CED3D608B}"/>
              </a:ext>
            </a:extLst>
          </p:cNvPr>
          <p:cNvSpPr>
            <a:spLocks noGrp="1"/>
          </p:cNvSpPr>
          <p:nvPr/>
        </p:nvSpPr>
        <p:spPr>
          <a:xfrm>
            <a:off x="7429500" y="4667250"/>
            <a:ext cx="3905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короткий безопасный маршрут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8A5440ED-D0D2-4BDB-B872-7773121453B9}"/>
              </a:ext>
            </a:extLst>
          </p:cNvPr>
          <p:cNvSpPr>
            <a:spLocks noGrp="1"/>
          </p:cNvSpPr>
          <p:nvPr/>
        </p:nvSpPr>
        <p:spPr>
          <a:xfrm>
            <a:off x="2190750" y="5810250"/>
            <a:ext cx="7810500" cy="523875"/>
          </a:xfrm>
          <a:prstGeom prst="roundRect">
            <a:avLst>
              <a:gd name="adj" fmla="val 14545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 fontScale="95312"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Участок должен иметь юридически и физически обеспеченный доступ</a:t>
            </a:r>
          </a:p>
        </p:txBody>
      </p:sp>
    </p:spTree>
    <p:extLst>
      <p:ext uri="{BB962C8B-B14F-4D97-AF65-F5344CB8AC3E}">
        <p14:creationId xmlns:p14="http://schemas.microsoft.com/office/powerpoint/2010/main" val="992521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37E6AB-3754-45CC-A3A3-397ED084B867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Двор, парковка и общественное пространство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F0A6B41-74E8-459F-9071-5480F257F7E1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1FBEB19-D8BC-4D12-8B68-3E57E531F7BA}"/>
              </a:ext>
            </a:extLst>
          </p:cNvPr>
          <p:cNvSpPr>
            <a:spLocks noGrp="1"/>
          </p:cNvSpPr>
          <p:nvPr/>
        </p:nvSpPr>
        <p:spPr>
          <a:xfrm>
            <a:off x="714375" y="1428750"/>
            <a:ext cx="4572000" cy="714375"/>
          </a:xfrm>
          <a:prstGeom prst="roundRect">
            <a:avLst>
              <a:gd name="adj" fmla="val 10667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C65B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C65B5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C65B52"/>
                </a:solidFill>
                <a:latin typeface="DejaVu Sans"/>
                <a:ea typeface="DejaVu Sans"/>
                <a:cs typeface="DejaVu Sans"/>
              </a:rPr>
              <a:t>ДВОР-ПАРКОВКА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C05898D2-CDF7-43DB-B793-7307782B5A5A}"/>
              </a:ext>
            </a:extLst>
          </p:cNvPr>
          <p:cNvSpPr>
            <a:spLocks noGrp="1"/>
          </p:cNvSpPr>
          <p:nvPr/>
        </p:nvSpPr>
        <p:spPr>
          <a:xfrm>
            <a:off x="6905625" y="1428750"/>
            <a:ext cx="4572000" cy="714375"/>
          </a:xfrm>
          <a:prstGeom prst="roundRect">
            <a:avLst>
              <a:gd name="adj" fmla="val 10667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ДВОР ДЛЯ ЛЮДЕЙ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CF0EA276-B69C-48D5-8447-D3C4BFD14E9D}"/>
              </a:ext>
            </a:extLst>
          </p:cNvPr>
          <p:cNvSpPr>
            <a:spLocks noGrp="1"/>
          </p:cNvSpPr>
          <p:nvPr/>
        </p:nvSpPr>
        <p:spPr>
          <a:xfrm>
            <a:off x="1000125" y="252412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D1C1677D-EC4C-4A37-BCCD-0F0CD54A75F8}"/>
              </a:ext>
            </a:extLst>
          </p:cNvPr>
          <p:cNvSpPr>
            <a:spLocks noGrp="1"/>
          </p:cNvSpPr>
          <p:nvPr/>
        </p:nvSpPr>
        <p:spPr>
          <a:xfrm>
            <a:off x="2000250" y="252412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69447FD-CEAC-4901-97C2-8F3F99F90F66}"/>
              </a:ext>
            </a:extLst>
          </p:cNvPr>
          <p:cNvSpPr>
            <a:spLocks noGrp="1"/>
          </p:cNvSpPr>
          <p:nvPr/>
        </p:nvSpPr>
        <p:spPr>
          <a:xfrm>
            <a:off x="3000375" y="252412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687CB85-9D0F-404C-BC6A-268A97C16C29}"/>
              </a:ext>
            </a:extLst>
          </p:cNvPr>
          <p:cNvSpPr>
            <a:spLocks noGrp="1"/>
          </p:cNvSpPr>
          <p:nvPr/>
        </p:nvSpPr>
        <p:spPr>
          <a:xfrm>
            <a:off x="4000500" y="252412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A566B207-B2C8-421B-A4D3-4A6CB07006A2}"/>
              </a:ext>
            </a:extLst>
          </p:cNvPr>
          <p:cNvSpPr>
            <a:spLocks noGrp="1"/>
          </p:cNvSpPr>
          <p:nvPr/>
        </p:nvSpPr>
        <p:spPr>
          <a:xfrm>
            <a:off x="1000125" y="338137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E701639F-DF0F-41A0-BF92-E7A0C8E7779B}"/>
              </a:ext>
            </a:extLst>
          </p:cNvPr>
          <p:cNvSpPr>
            <a:spLocks noGrp="1"/>
          </p:cNvSpPr>
          <p:nvPr/>
        </p:nvSpPr>
        <p:spPr>
          <a:xfrm>
            <a:off x="2000250" y="338137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2D5B015-5614-4E93-8A1A-8F7F79B47243}"/>
              </a:ext>
            </a:extLst>
          </p:cNvPr>
          <p:cNvSpPr>
            <a:spLocks noGrp="1"/>
          </p:cNvSpPr>
          <p:nvPr/>
        </p:nvSpPr>
        <p:spPr>
          <a:xfrm>
            <a:off x="3000375" y="338137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5CBC0C6D-3706-439F-B858-82087862AD16}"/>
              </a:ext>
            </a:extLst>
          </p:cNvPr>
          <p:cNvSpPr>
            <a:spLocks noGrp="1"/>
          </p:cNvSpPr>
          <p:nvPr/>
        </p:nvSpPr>
        <p:spPr>
          <a:xfrm>
            <a:off x="4000500" y="338137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9FE30AFB-06C9-4027-86BA-49E61117517A}"/>
              </a:ext>
            </a:extLst>
          </p:cNvPr>
          <p:cNvSpPr>
            <a:spLocks noGrp="1"/>
          </p:cNvSpPr>
          <p:nvPr/>
        </p:nvSpPr>
        <p:spPr>
          <a:xfrm>
            <a:off x="7620000" y="2524125"/>
            <a:ext cx="1000125" cy="1000125"/>
          </a:xfrm>
          <a:prstGeom prst="ellipse">
            <a:avLst/>
          </a:prstGeom>
          <a:solidFill>
            <a:srgbClr val="B8DCB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5B65B092-944E-42BB-8FD7-22BCA123E95F}"/>
              </a:ext>
            </a:extLst>
          </p:cNvPr>
          <p:cNvSpPr>
            <a:spLocks noGrp="1"/>
          </p:cNvSpPr>
          <p:nvPr/>
        </p:nvSpPr>
        <p:spPr>
          <a:xfrm>
            <a:off x="9048750" y="2524125"/>
            <a:ext cx="1143000" cy="714375"/>
          </a:xfrm>
          <a:prstGeom prst="roundRect">
            <a:avLst>
              <a:gd name="adj" fmla="val 10667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ИГРА</a:t>
            </a:r>
          </a:p>
        </p:txBody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C072D404-6AEC-4D1D-B1FB-20837579163D}"/>
              </a:ext>
            </a:extLst>
          </p:cNvPr>
          <p:cNvSpPr>
            <a:spLocks noGrp="1"/>
          </p:cNvSpPr>
          <p:nvPr/>
        </p:nvSpPr>
        <p:spPr>
          <a:xfrm>
            <a:off x="7524750" y="4095750"/>
            <a:ext cx="3048000" cy="9525"/>
          </a:xfrm>
          <a:prstGeom prst="line">
            <a:avLst/>
          </a:prstGeom>
          <a:noFill/>
          <a:ln w="76200">
            <a:solidFill>
              <a:srgbClr val="725A8C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4FE6352-FFE6-4E0E-891E-2E49DFA4AFEF}"/>
              </a:ext>
            </a:extLst>
          </p:cNvPr>
          <p:cNvSpPr>
            <a:spLocks noGrp="1"/>
          </p:cNvSpPr>
          <p:nvPr/>
        </p:nvSpPr>
        <p:spPr>
          <a:xfrm>
            <a:off x="857250" y="4762500"/>
            <a:ext cx="4286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C65B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C65B5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C65B52"/>
                </a:solidFill>
                <a:latin typeface="DejaVu Sans"/>
                <a:ea typeface="DejaVu Sans"/>
                <a:cs typeface="DejaVu Sans"/>
              </a:rPr>
              <a:t>Конфликт потоков и дефицит места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DD11EBA-3175-4165-A21F-E42DCCE5AD19}"/>
              </a:ext>
            </a:extLst>
          </p:cNvPr>
          <p:cNvSpPr>
            <a:spLocks noGrp="1"/>
          </p:cNvSpPr>
          <p:nvPr/>
        </p:nvSpPr>
        <p:spPr>
          <a:xfrm>
            <a:off x="6953250" y="4762500"/>
            <a:ext cx="442912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42"/>
          </a:bodyPr>
          <a:lstStyle>
            <a:defPPr algn="ctr">
              <a:defRPr sz="150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Разделение движения, отдыха и озеленения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A5C669D-8959-400E-BF3B-DE8B1646B508}"/>
              </a:ext>
            </a:extLst>
          </p:cNvPr>
          <p:cNvSpPr>
            <a:spLocks noGrp="1"/>
          </p:cNvSpPr>
          <p:nvPr/>
        </p:nvSpPr>
        <p:spPr>
          <a:xfrm>
            <a:off x="2095500" y="5715000"/>
            <a:ext cx="8001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702"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Вопрос группе: какие границы участков и сервитуты понадобятся?</a:t>
            </a:r>
          </a:p>
        </p:txBody>
      </p:sp>
    </p:spTree>
    <p:extLst>
      <p:ext uri="{BB962C8B-B14F-4D97-AF65-F5344CB8AC3E}">
        <p14:creationId xmlns:p14="http://schemas.microsoft.com/office/powerpoint/2010/main" val="849387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C97950-AFAE-4251-9737-A40AEFD2AD39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Зелёно-голубой каркас жилой территории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E73D1F0-45C2-441C-A221-BB990830F489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Волна 3">
            <a:extLst>
              <a:ext uri="{FF2B5EF4-FFF2-40B4-BE49-F238E27FC236}">
                <a16:creationId xmlns:a16="http://schemas.microsoft.com/office/drawing/2014/main" id="{671F4779-36A5-458A-B96B-9CB90A2005E2}"/>
              </a:ext>
            </a:extLst>
          </p:cNvPr>
          <p:cNvSpPr>
            <a:spLocks noGrp="1"/>
          </p:cNvSpPr>
          <p:nvPr/>
        </p:nvSpPr>
        <p:spPr>
          <a:xfrm>
            <a:off x="333375" y="2952750"/>
            <a:ext cx="11525250" cy="1428750"/>
          </a:xfrm>
          <a:prstGeom prst="wave">
            <a:avLst/>
          </a:prstGeom>
          <a:solidFill>
            <a:srgbClr val="65AFD3"/>
          </a:solidFill>
          <a:ln w="0">
            <a:noFill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54987403-3176-4500-9226-38D2EE2F7A59}"/>
              </a:ext>
            </a:extLst>
          </p:cNvPr>
          <p:cNvSpPr>
            <a:spLocks noGrp="1"/>
          </p:cNvSpPr>
          <p:nvPr/>
        </p:nvSpPr>
        <p:spPr>
          <a:xfrm>
            <a:off x="952500" y="1714500"/>
            <a:ext cx="2000250" cy="619125"/>
          </a:xfrm>
          <a:prstGeom prst="roundRect">
            <a:avLst>
              <a:gd name="adj" fmla="val 12308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Парк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25C7B116-F18B-4A2F-BC16-AF97B1B44974}"/>
              </a:ext>
            </a:extLst>
          </p:cNvPr>
          <p:cNvSpPr>
            <a:spLocks noGrp="1"/>
          </p:cNvSpPr>
          <p:nvPr/>
        </p:nvSpPr>
        <p:spPr>
          <a:xfrm>
            <a:off x="3619500" y="4762500"/>
            <a:ext cx="2000250" cy="619125"/>
          </a:xfrm>
          <a:prstGeom prst="roundRect">
            <a:avLst>
              <a:gd name="adj" fmla="val 12308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Сквер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3845D5D5-9A06-473D-B80A-3A2010BEE2AD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2000250" cy="619125"/>
          </a:xfrm>
          <a:prstGeom prst="roundRect">
            <a:avLst>
              <a:gd name="adj" fmla="val 12308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Зелёная улица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3EB8493E-E1B6-4732-A9B8-2470F046F6B3}"/>
              </a:ext>
            </a:extLst>
          </p:cNvPr>
          <p:cNvSpPr>
            <a:spLocks noGrp="1"/>
          </p:cNvSpPr>
          <p:nvPr/>
        </p:nvSpPr>
        <p:spPr>
          <a:xfrm>
            <a:off x="9286875" y="4762500"/>
            <a:ext cx="2000250" cy="619125"/>
          </a:xfrm>
          <a:prstGeom prst="roundRect">
            <a:avLst>
              <a:gd name="adj" fmla="val 12308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Набережная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6B4E011-0AA6-45DF-B269-08C611163A6C}"/>
              </a:ext>
            </a:extLst>
          </p:cNvPr>
          <p:cNvSpPr>
            <a:spLocks noGrp="1"/>
          </p:cNvSpPr>
          <p:nvPr/>
        </p:nvSpPr>
        <p:spPr>
          <a:xfrm>
            <a:off x="1809750" y="5715000"/>
            <a:ext cx="8572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964"/>
          </a:bodyPr>
          <a:lstStyle>
            <a:defPPr algn="ctr">
              <a:defRPr sz="1575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Связная система поддерживает отдых, водоотведение и экологическую устойчивость</a:t>
            </a:r>
          </a:p>
        </p:txBody>
      </p:sp>
    </p:spTree>
    <p:extLst>
      <p:ext uri="{BB962C8B-B14F-4D97-AF65-F5344CB8AC3E}">
        <p14:creationId xmlns:p14="http://schemas.microsoft.com/office/powerpoint/2010/main" val="2055915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7E0169-E49E-47E6-A318-D22432D981FE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Социальная инфраструктура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6A5A034A-B072-483D-A1A8-95E1249C0940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7B502D2C-4719-4389-910D-0DC86CEA1A47}"/>
              </a:ext>
            </a:extLst>
          </p:cNvPr>
          <p:cNvSpPr>
            <a:spLocks noGrp="1"/>
          </p:cNvSpPr>
          <p:nvPr/>
        </p:nvSpPr>
        <p:spPr>
          <a:xfrm>
            <a:off x="619125" y="1238250"/>
            <a:ext cx="3238500" cy="666750"/>
          </a:xfrm>
          <a:prstGeom prst="roundRect">
            <a:avLst>
              <a:gd name="adj" fmla="val 11429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Дошкольные объекты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855670C-D66A-42D4-A0A1-59001BE94607}"/>
              </a:ext>
            </a:extLst>
          </p:cNvPr>
          <p:cNvSpPr>
            <a:spLocks noGrp="1"/>
          </p:cNvSpPr>
          <p:nvPr/>
        </p:nvSpPr>
        <p:spPr>
          <a:xfrm>
            <a:off x="4333875" y="1238250"/>
            <a:ext cx="676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ежедневная доступность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896EAF26-9101-4066-B804-6B0D2EA9762F}"/>
              </a:ext>
            </a:extLst>
          </p:cNvPr>
          <p:cNvSpPr>
            <a:spLocks noGrp="1"/>
          </p:cNvSpPr>
          <p:nvPr/>
        </p:nvSpPr>
        <p:spPr>
          <a:xfrm>
            <a:off x="619125" y="2228850"/>
            <a:ext cx="3238500" cy="666750"/>
          </a:xfrm>
          <a:prstGeom prst="roundRect">
            <a:avLst>
              <a:gd name="adj" fmla="val 11429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Школы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DBF58FD-D3BB-4665-85AF-22AEA8778882}"/>
              </a:ext>
            </a:extLst>
          </p:cNvPr>
          <p:cNvSpPr>
            <a:spLocks noGrp="1"/>
          </p:cNvSpPr>
          <p:nvPr/>
        </p:nvSpPr>
        <p:spPr>
          <a:xfrm>
            <a:off x="4333875" y="2228850"/>
            <a:ext cx="676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безопасный маршрут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58CAEE4-CE50-42EC-90BC-0952BA483D4E}"/>
              </a:ext>
            </a:extLst>
          </p:cNvPr>
          <p:cNvSpPr>
            <a:spLocks noGrp="1"/>
          </p:cNvSpPr>
          <p:nvPr/>
        </p:nvSpPr>
        <p:spPr>
          <a:xfrm>
            <a:off x="619125" y="3219450"/>
            <a:ext cx="3238500" cy="666750"/>
          </a:xfrm>
          <a:prstGeom prst="roundRect">
            <a:avLst>
              <a:gd name="adj" fmla="val 11429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Медицина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72267D7-E126-45D1-A802-F14F2E2A24FB}"/>
              </a:ext>
            </a:extLst>
          </p:cNvPr>
          <p:cNvSpPr>
            <a:spLocks noGrp="1"/>
          </p:cNvSpPr>
          <p:nvPr/>
        </p:nvSpPr>
        <p:spPr>
          <a:xfrm>
            <a:off x="4333875" y="3219450"/>
            <a:ext cx="676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доступ для разных групп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D99ABC39-D361-4A5A-835D-9194F6400047}"/>
              </a:ext>
            </a:extLst>
          </p:cNvPr>
          <p:cNvSpPr>
            <a:spLocks noGrp="1"/>
          </p:cNvSpPr>
          <p:nvPr/>
        </p:nvSpPr>
        <p:spPr>
          <a:xfrm>
            <a:off x="619125" y="4210050"/>
            <a:ext cx="3238500" cy="666750"/>
          </a:xfrm>
          <a:prstGeom prst="roundRect">
            <a:avLst>
              <a:gd name="adj" fmla="val 11429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Торговля и услуги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FF67594-AE2F-4D85-A8DC-DB0F2F97F88A}"/>
              </a:ext>
            </a:extLst>
          </p:cNvPr>
          <p:cNvSpPr>
            <a:spLocks noGrp="1"/>
          </p:cNvSpPr>
          <p:nvPr/>
        </p:nvSpPr>
        <p:spPr>
          <a:xfrm>
            <a:off x="4333875" y="4210050"/>
            <a:ext cx="676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активность первых этажей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7FC21A8F-9CA5-4126-97DD-724209A1472F}"/>
              </a:ext>
            </a:extLst>
          </p:cNvPr>
          <p:cNvSpPr>
            <a:spLocks noGrp="1"/>
          </p:cNvSpPr>
          <p:nvPr/>
        </p:nvSpPr>
        <p:spPr>
          <a:xfrm>
            <a:off x="619125" y="5200650"/>
            <a:ext cx="3238500" cy="666750"/>
          </a:xfrm>
          <a:prstGeom prst="roundRect">
            <a:avLst>
              <a:gd name="adj" fmla="val 11429"/>
            </a:avLst>
          </a:prstGeom>
          <a:solidFill>
            <a:srgbClr val="E8DFF0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Спорт и культура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DD3B5DD-47D8-497E-A53C-C2E4DCC29527}"/>
              </a:ext>
            </a:extLst>
          </p:cNvPr>
          <p:cNvSpPr>
            <a:spLocks noGrp="1"/>
          </p:cNvSpPr>
          <p:nvPr/>
        </p:nvSpPr>
        <p:spPr>
          <a:xfrm>
            <a:off x="4333875" y="5200650"/>
            <a:ext cx="676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районные точки притяжения</a:t>
            </a:r>
          </a:p>
        </p:txBody>
      </p:sp>
    </p:spTree>
    <p:extLst>
      <p:ext uri="{BB962C8B-B14F-4D97-AF65-F5344CB8AC3E}">
        <p14:creationId xmlns:p14="http://schemas.microsoft.com/office/powerpoint/2010/main" val="1115423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9346116-C42D-44A6-A31A-C218CDE0114A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Инженерная инфраструктура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1BA1338-38D0-4859-9995-D2EBB2DB3D30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BACB64B0-3DDC-4E34-BD20-C06D9F648192}"/>
              </a:ext>
            </a:extLst>
          </p:cNvPr>
          <p:cNvSpPr>
            <a:spLocks noGrp="1"/>
          </p:cNvSpPr>
          <p:nvPr/>
        </p:nvSpPr>
        <p:spPr>
          <a:xfrm>
            <a:off x="666750" y="1524000"/>
            <a:ext cx="2857500" cy="809625"/>
          </a:xfrm>
          <a:prstGeom prst="roundRect">
            <a:avLst>
              <a:gd name="adj" fmla="val 9412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Источник / городская сеть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3E1B177D-FE88-4DCF-8C71-18366268CE51}"/>
              </a:ext>
            </a:extLst>
          </p:cNvPr>
          <p:cNvSpPr>
            <a:spLocks noGrp="1"/>
          </p:cNvSpPr>
          <p:nvPr/>
        </p:nvSpPr>
        <p:spPr>
          <a:xfrm>
            <a:off x="4667250" y="2476500"/>
            <a:ext cx="2857500" cy="809625"/>
          </a:xfrm>
          <a:prstGeom prst="roundRect">
            <a:avLst>
              <a:gd name="adj" fmla="val 9412"/>
            </a:avLst>
          </a:prstGeom>
          <a:solidFill>
            <a:srgbClr val="2D7352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Распределительная сеть района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DA9BC74F-8137-4D0C-8562-632CC7650EAD}"/>
              </a:ext>
            </a:extLst>
          </p:cNvPr>
          <p:cNvSpPr>
            <a:spLocks noGrp="1"/>
          </p:cNvSpPr>
          <p:nvPr/>
        </p:nvSpPr>
        <p:spPr>
          <a:xfrm>
            <a:off x="8667750" y="3429000"/>
            <a:ext cx="2857500" cy="809625"/>
          </a:xfrm>
          <a:prstGeom prst="roundRect">
            <a:avLst>
              <a:gd name="adj" fmla="val 9412"/>
            </a:avLst>
          </a:prstGeom>
          <a:solidFill>
            <a:srgbClr val="E0A12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Подключение объекта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152DF034-B73D-47E0-B29A-678B7E544C49}"/>
              </a:ext>
            </a:extLst>
          </p:cNvPr>
          <p:cNvSpPr>
            <a:spLocks noGrp="1"/>
          </p:cNvSpPr>
          <p:nvPr/>
        </p:nvSpPr>
        <p:spPr>
          <a:xfrm>
            <a:off x="3714750" y="1809750"/>
            <a:ext cx="762000" cy="32385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E6CBB75E-5642-422C-86EB-0CC2B9EE18A7}"/>
              </a:ext>
            </a:extLst>
          </p:cNvPr>
          <p:cNvSpPr>
            <a:spLocks noGrp="1"/>
          </p:cNvSpPr>
          <p:nvPr/>
        </p:nvSpPr>
        <p:spPr>
          <a:xfrm>
            <a:off x="7715250" y="2809875"/>
            <a:ext cx="762000" cy="32385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1894DD4-0BA1-49E3-8CD5-07D284061362}"/>
              </a:ext>
            </a:extLst>
          </p:cNvPr>
          <p:cNvSpPr>
            <a:spLocks noGrp="1"/>
          </p:cNvSpPr>
          <p:nvPr/>
        </p:nvSpPr>
        <p:spPr>
          <a:xfrm>
            <a:off x="1095375" y="4333875"/>
            <a:ext cx="476250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водоснабжение и канализация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тепло и электроэнергия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связь и ливневый водоотвод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AC01F345-4CE8-45F2-95EF-E701F19B3FC0}"/>
              </a:ext>
            </a:extLst>
          </p:cNvPr>
          <p:cNvSpPr>
            <a:spLocks noGrp="1"/>
          </p:cNvSpPr>
          <p:nvPr/>
        </p:nvSpPr>
        <p:spPr>
          <a:xfrm>
            <a:off x="6334125" y="4953000"/>
            <a:ext cx="4857750" cy="809625"/>
          </a:xfrm>
          <a:prstGeom prst="roundRect">
            <a:avLst>
              <a:gd name="adj" fmla="val 9412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Формирование участка должно сохранять доступ к сетям и охранным зонам</a:t>
            </a:r>
          </a:p>
        </p:txBody>
      </p:sp>
    </p:spTree>
    <p:extLst>
      <p:ext uri="{BB962C8B-B14F-4D97-AF65-F5344CB8AC3E}">
        <p14:creationId xmlns:p14="http://schemas.microsoft.com/office/powerpoint/2010/main" val="1475351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AD9B14-9BA4-478D-9002-1E47B418B63E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Ограничения и зоны особого режима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A061052-83DD-450E-82E1-7587F46B0E64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86FE8BBD-6EF4-4056-B654-EFBCD23E17CB}"/>
              </a:ext>
            </a:extLst>
          </p:cNvPr>
          <p:cNvSpPr>
            <a:spLocks noGrp="1"/>
          </p:cNvSpPr>
          <p:nvPr/>
        </p:nvSpPr>
        <p:spPr>
          <a:xfrm>
            <a:off x="619125" y="1238250"/>
            <a:ext cx="3429000" cy="647700"/>
          </a:xfrm>
          <a:prstGeom prst="roundRect">
            <a:avLst>
              <a:gd name="adj" fmla="val 11765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Красные линии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734047C-DCDB-4A48-8265-97D2310E64E8}"/>
              </a:ext>
            </a:extLst>
          </p:cNvPr>
          <p:cNvSpPr>
            <a:spLocks noGrp="1"/>
          </p:cNvSpPr>
          <p:nvPr/>
        </p:nvSpPr>
        <p:spPr>
          <a:xfrm>
            <a:off x="4429125" y="123825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территории общего пользования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DA99AA63-9E29-48DC-AA13-5A1A89617677}"/>
              </a:ext>
            </a:extLst>
          </p:cNvPr>
          <p:cNvSpPr>
            <a:spLocks noGrp="1"/>
          </p:cNvSpPr>
          <p:nvPr/>
        </p:nvSpPr>
        <p:spPr>
          <a:xfrm>
            <a:off x="619125" y="2219325"/>
            <a:ext cx="3429000" cy="647700"/>
          </a:xfrm>
          <a:prstGeom prst="roundRect">
            <a:avLst>
              <a:gd name="adj" fmla="val 11765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Водоохранные зоны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C0988B-36CC-42D1-934D-C130A58235E1}"/>
              </a:ext>
            </a:extLst>
          </p:cNvPr>
          <p:cNvSpPr>
            <a:spLocks noGrp="1"/>
          </p:cNvSpPr>
          <p:nvPr/>
        </p:nvSpPr>
        <p:spPr>
          <a:xfrm>
            <a:off x="4429125" y="2219325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режим использования у рек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66CF8485-0CB0-4835-927F-45F98B221672}"/>
              </a:ext>
            </a:extLst>
          </p:cNvPr>
          <p:cNvSpPr>
            <a:spLocks noGrp="1"/>
          </p:cNvSpPr>
          <p:nvPr/>
        </p:nvSpPr>
        <p:spPr>
          <a:xfrm>
            <a:off x="619125" y="3200400"/>
            <a:ext cx="3429000" cy="647700"/>
          </a:xfrm>
          <a:prstGeom prst="roundRect">
            <a:avLst>
              <a:gd name="adj" fmla="val 11765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Санитарно-защитные зоны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82C7C1A-3C43-46AE-A850-0C134E00D59B}"/>
              </a:ext>
            </a:extLst>
          </p:cNvPr>
          <p:cNvSpPr>
            <a:spLocks noGrp="1"/>
          </p:cNvSpPr>
          <p:nvPr/>
        </p:nvSpPr>
        <p:spPr>
          <a:xfrm>
            <a:off x="4429125" y="320040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разрыв от источников воздействия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0D509D1-FE84-46B2-BE5E-E285341C0930}"/>
              </a:ext>
            </a:extLst>
          </p:cNvPr>
          <p:cNvSpPr>
            <a:spLocks noGrp="1"/>
          </p:cNvSpPr>
          <p:nvPr/>
        </p:nvSpPr>
        <p:spPr>
          <a:xfrm>
            <a:off x="619125" y="4181475"/>
            <a:ext cx="3429000" cy="647700"/>
          </a:xfrm>
          <a:prstGeom prst="roundRect">
            <a:avLst>
              <a:gd name="adj" fmla="val 11765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Охранные зоны сетей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C68133E-190A-4E2D-AFD7-E77B4682F12E}"/>
              </a:ext>
            </a:extLst>
          </p:cNvPr>
          <p:cNvSpPr>
            <a:spLocks noGrp="1"/>
          </p:cNvSpPr>
          <p:nvPr/>
        </p:nvSpPr>
        <p:spPr>
          <a:xfrm>
            <a:off x="4429125" y="4181475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доступ и условия работ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127CACE-C53C-4693-A2E1-0C5FE5B04566}"/>
              </a:ext>
            </a:extLst>
          </p:cNvPr>
          <p:cNvSpPr>
            <a:spLocks noGrp="1"/>
          </p:cNvSpPr>
          <p:nvPr/>
        </p:nvSpPr>
        <p:spPr>
          <a:xfrm>
            <a:off x="619125" y="5162550"/>
            <a:ext cx="3429000" cy="647700"/>
          </a:xfrm>
          <a:prstGeom prst="roundRect">
            <a:avLst>
              <a:gd name="adj" fmla="val 11765"/>
            </a:avLst>
          </a:prstGeom>
          <a:solidFill>
            <a:srgbClr val="E8DFF0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Природные и техногенные риски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542054C-AB7B-4BE4-B46B-141943750D3F}"/>
              </a:ext>
            </a:extLst>
          </p:cNvPr>
          <p:cNvSpPr>
            <a:spLocks noGrp="1"/>
          </p:cNvSpPr>
          <p:nvPr/>
        </p:nvSpPr>
        <p:spPr>
          <a:xfrm>
            <a:off x="4429125" y="516255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безопасность размещения</a:t>
            </a:r>
          </a:p>
        </p:txBody>
      </p:sp>
    </p:spTree>
    <p:extLst>
      <p:ext uri="{BB962C8B-B14F-4D97-AF65-F5344CB8AC3E}">
        <p14:creationId xmlns:p14="http://schemas.microsoft.com/office/powerpoint/2010/main" val="282065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46B7ED-A4CF-4C50-9C94-72EEF0A775AD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Градостроительные документы и кадастр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7847AF3-3623-4307-9352-FB7F67D2F4F2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B3C632F8-B768-47E8-AFAF-7606F7647BCC}"/>
              </a:ext>
            </a:extLst>
          </p:cNvPr>
          <p:cNvSpPr>
            <a:spLocks noGrp="1"/>
          </p:cNvSpPr>
          <p:nvPr/>
        </p:nvSpPr>
        <p:spPr>
          <a:xfrm>
            <a:off x="523875" y="1666875"/>
            <a:ext cx="3143250" cy="857250"/>
          </a:xfrm>
          <a:prstGeom prst="roundRect">
            <a:avLst>
              <a:gd name="adj" fmla="val 8889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БАС-ПЛАН / ГЕНПЛАН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9E95E78E-B91D-4FC6-9E32-0E032A1FD3E0}"/>
              </a:ext>
            </a:extLst>
          </p:cNvPr>
          <p:cNvSpPr>
            <a:spLocks noGrp="1"/>
          </p:cNvSpPr>
          <p:nvPr/>
        </p:nvSpPr>
        <p:spPr>
          <a:xfrm>
            <a:off x="4524375" y="1666875"/>
            <a:ext cx="3143250" cy="857250"/>
          </a:xfrm>
          <a:prstGeom prst="roundRect">
            <a:avLst>
              <a:gd name="adj" fmla="val 8889"/>
            </a:avLst>
          </a:prstGeom>
          <a:solidFill>
            <a:srgbClr val="2D7352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ПРОЕКТ ДЕТАЛЬНОЙ</a:t>
            </a:r>
          </a:p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ПЛАНИРОВКИ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25B1FC35-661B-44DE-8681-1A258CF44B21}"/>
              </a:ext>
            </a:extLst>
          </p:cNvPr>
          <p:cNvSpPr>
            <a:spLocks noGrp="1"/>
          </p:cNvSpPr>
          <p:nvPr/>
        </p:nvSpPr>
        <p:spPr>
          <a:xfrm>
            <a:off x="8524875" y="1666875"/>
            <a:ext cx="3143250" cy="857250"/>
          </a:xfrm>
          <a:prstGeom prst="roundRect">
            <a:avLst>
              <a:gd name="adj" fmla="val 8889"/>
            </a:avLst>
          </a:prstGeom>
          <a:solidFill>
            <a:srgbClr val="E0A12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ЗЕМЕЛЬНЫЕ УЧАСТКИ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A1E5451C-7EF4-42C7-A3B7-A6BEF1CC3949}"/>
              </a:ext>
            </a:extLst>
          </p:cNvPr>
          <p:cNvSpPr>
            <a:spLocks noGrp="1"/>
          </p:cNvSpPr>
          <p:nvPr/>
        </p:nvSpPr>
        <p:spPr>
          <a:xfrm>
            <a:off x="3762375" y="1952625"/>
            <a:ext cx="619125" cy="3048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B57307DA-4EBA-454F-9D9C-3D37E8DEF23E}"/>
              </a:ext>
            </a:extLst>
          </p:cNvPr>
          <p:cNvSpPr>
            <a:spLocks noGrp="1"/>
          </p:cNvSpPr>
          <p:nvPr/>
        </p:nvSpPr>
        <p:spPr>
          <a:xfrm>
            <a:off x="7762875" y="1952625"/>
            <a:ext cx="619125" cy="3048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80581C0-6EB0-42BD-80CF-AD3BF36FEA2B}"/>
              </a:ext>
            </a:extLst>
          </p:cNvPr>
          <p:cNvSpPr>
            <a:spLocks noGrp="1"/>
          </p:cNvSpPr>
          <p:nvPr/>
        </p:nvSpPr>
        <p:spPr>
          <a:xfrm>
            <a:off x="714375" y="3048000"/>
            <a:ext cx="2762250" cy="1047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функциональные зоны</a:t>
            </a:r>
          </a:p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направления развития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523D63A-BD57-40C7-AF16-6447EE0CAFF4}"/>
              </a:ext>
            </a:extLst>
          </p:cNvPr>
          <p:cNvSpPr>
            <a:spLocks noGrp="1"/>
          </p:cNvSpPr>
          <p:nvPr/>
        </p:nvSpPr>
        <p:spPr>
          <a:xfrm>
            <a:off x="4714875" y="3048000"/>
            <a:ext cx="2762250" cy="1047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красные линии</a:t>
            </a:r>
          </a:p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кварталы, объекты, сети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4FB9180-9442-4AB9-BA42-870EBC0AFCB1}"/>
              </a:ext>
            </a:extLst>
          </p:cNvPr>
          <p:cNvSpPr>
            <a:spLocks noGrp="1"/>
          </p:cNvSpPr>
          <p:nvPr/>
        </p:nvSpPr>
        <p:spPr>
          <a:xfrm>
            <a:off x="8715375" y="3048000"/>
            <a:ext cx="2762250" cy="1047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границы, права</a:t>
            </a:r>
          </a:p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назначение, ограничения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D1935FD-BE7F-423A-BEF7-FD46CE69F096}"/>
              </a:ext>
            </a:extLst>
          </p:cNvPr>
          <p:cNvSpPr>
            <a:spLocks noGrp="1"/>
          </p:cNvSpPr>
          <p:nvPr/>
        </p:nvSpPr>
        <p:spPr>
          <a:xfrm>
            <a:off x="1905000" y="5095875"/>
            <a:ext cx="8382000" cy="762000"/>
          </a:xfrm>
          <a:prstGeom prst="roundRect">
            <a:avLst>
              <a:gd name="adj" fmla="val 10000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Кадастровое решение проверяется в контексте утверждённой планировочной документации</a:t>
            </a:r>
          </a:p>
        </p:txBody>
      </p:sp>
    </p:spTree>
    <p:extLst>
      <p:ext uri="{BB962C8B-B14F-4D97-AF65-F5344CB8AC3E}">
        <p14:creationId xmlns:p14="http://schemas.microsoft.com/office/powerpoint/2010/main" val="539190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300DDAD-D838-48B9-973B-0FD5C983BC83}"/>
              </a:ext>
            </a:extLst>
          </p:cNvPr>
          <p:cNvSpPr>
            <a:spLocks noGrp="1"/>
          </p:cNvSpPr>
          <p:nvPr/>
        </p:nvSpPr>
        <p:spPr>
          <a:xfrm>
            <a:off x="1000125" y="781050"/>
            <a:ext cx="105727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Новая жилая территория у реки и промышленной зоны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2884131-FD60-4D8F-B535-037444DAC72E}"/>
              </a:ext>
            </a:extLst>
          </p:cNvPr>
          <p:cNvSpPr>
            <a:spLocks noGrp="1"/>
          </p:cNvSpPr>
          <p:nvPr/>
        </p:nvSpPr>
        <p:spPr>
          <a:xfrm>
            <a:off x="476250" y="1333500"/>
            <a:ext cx="5810250" cy="4524375"/>
          </a:xfrm>
          <a:prstGeom prst="rect">
            <a:avLst/>
          </a:prstGeom>
          <a:solidFill>
            <a:srgbClr val="EEF4F4"/>
          </a:solidFill>
          <a:ln w="9525">
            <a:solidFill>
              <a:srgbClr val="CBD9DB"/>
            </a:solidFill>
            <a:prstDash val="solid"/>
          </a:ln>
        </p:spPr>
      </p:sp>
      <p:sp>
        <p:nvSpPr>
          <p:cNvPr id="6" name="Волна 5">
            <a:extLst>
              <a:ext uri="{FF2B5EF4-FFF2-40B4-BE49-F238E27FC236}">
                <a16:creationId xmlns:a16="http://schemas.microsoft.com/office/drawing/2014/main" id="{DE5A1928-3C80-4057-8993-32A940DFAF8A}"/>
              </a:ext>
            </a:extLst>
          </p:cNvPr>
          <p:cNvSpPr>
            <a:spLocks noGrp="1"/>
          </p:cNvSpPr>
          <p:nvPr/>
        </p:nvSpPr>
        <p:spPr>
          <a:xfrm>
            <a:off x="428625" y="4095750"/>
            <a:ext cx="5905500" cy="1095375"/>
          </a:xfrm>
          <a:prstGeom prst="wave">
            <a:avLst/>
          </a:prstGeom>
          <a:solidFill>
            <a:srgbClr val="65AFD3"/>
          </a:solidFill>
          <a:ln w="0">
            <a:noFill/>
          </a:ln>
        </p:spPr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2106F056-2B05-468C-BE8F-95E88B2A7E7B}"/>
              </a:ext>
            </a:extLst>
          </p:cNvPr>
          <p:cNvSpPr>
            <a:spLocks noGrp="1"/>
          </p:cNvSpPr>
          <p:nvPr/>
        </p:nvSpPr>
        <p:spPr>
          <a:xfrm>
            <a:off x="952500" y="2047875"/>
            <a:ext cx="1714500" cy="1047750"/>
          </a:xfrm>
          <a:prstGeom prst="roundRect">
            <a:avLst>
              <a:gd name="adj" fmla="val 7273"/>
            </a:avLst>
          </a:prstGeom>
          <a:solidFill>
            <a:srgbClr val="F5DEDA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ПРОМЗОНА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54271D2E-6F66-4284-9491-62F26C0F1D81}"/>
              </a:ext>
            </a:extLst>
          </p:cNvPr>
          <p:cNvSpPr>
            <a:spLocks noGrp="1"/>
          </p:cNvSpPr>
          <p:nvPr/>
        </p:nvSpPr>
        <p:spPr>
          <a:xfrm>
            <a:off x="3476625" y="1809750"/>
            <a:ext cx="2000250" cy="1238250"/>
          </a:xfrm>
          <a:prstGeom prst="roundRect">
            <a:avLst>
              <a:gd name="adj" fmla="val 6154"/>
            </a:avLst>
          </a:prstGeom>
          <a:solidFill>
            <a:srgbClr val="D9ECF6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НОВОЕ ЖИЛЬЁ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00E1227-A33F-4208-8619-17599DF6CACC}"/>
              </a:ext>
            </a:extLst>
          </p:cNvPr>
          <p:cNvSpPr>
            <a:spLocks noGrp="1"/>
          </p:cNvSpPr>
          <p:nvPr/>
        </p:nvSpPr>
        <p:spPr>
          <a:xfrm>
            <a:off x="3048000" y="1381125"/>
            <a:ext cx="9525" cy="4333875"/>
          </a:xfrm>
          <a:prstGeom prst="line">
            <a:avLst/>
          </a:prstGeom>
          <a:noFill/>
          <a:ln w="171450">
            <a:solidFill>
              <a:srgbClr val="59666E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B8BE1A3-0E61-4AA8-A7C4-E46B51064F29}"/>
              </a:ext>
            </a:extLst>
          </p:cNvPr>
          <p:cNvSpPr>
            <a:spLocks noGrp="1"/>
          </p:cNvSpPr>
          <p:nvPr/>
        </p:nvSpPr>
        <p:spPr>
          <a:xfrm>
            <a:off x="4762500" y="4572000"/>
            <a:ext cx="952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>
            <a:defPPr algn="l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река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8C50A9A-7E6A-4313-89DF-788C43DA8A48}"/>
              </a:ext>
            </a:extLst>
          </p:cNvPr>
          <p:cNvSpPr>
            <a:spLocks noGrp="1"/>
          </p:cNvSpPr>
          <p:nvPr/>
        </p:nvSpPr>
        <p:spPr>
          <a:xfrm>
            <a:off x="3143250" y="1428750"/>
            <a:ext cx="1238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>
            <a:def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магистраль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A022C40-CC8E-40EF-AE51-F1ED850EA3A6}"/>
              </a:ext>
            </a:extLst>
          </p:cNvPr>
          <p:cNvSpPr>
            <a:spLocks noGrp="1"/>
          </p:cNvSpPr>
          <p:nvPr/>
        </p:nvSpPr>
        <p:spPr>
          <a:xfrm>
            <a:off x="6858000" y="1381125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667" lnSpcReduction="10000"/>
          </a:bodyPr>
          <a:lstStyle>
            <a:defPPr algn="l">
              <a:defRPr sz="18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8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Что проверить?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9007BDE-6CA6-46B4-ABE8-5AE3A3068F7C}"/>
              </a:ext>
            </a:extLst>
          </p:cNvPr>
          <p:cNvSpPr>
            <a:spLocks noGrp="1"/>
          </p:cNvSpPr>
          <p:nvPr/>
        </p:nvSpPr>
        <p:spPr>
          <a:xfrm>
            <a:off x="6858000" y="1952625"/>
            <a:ext cx="4381500" cy="2952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функциональную зону и ПДП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водоохранные ограничения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санитарно-защитную зону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мосты и транспортную связность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инженерные мощности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социальную инфраструктуру</a:t>
            </a:r>
          </a:p>
        </p:txBody>
      </p:sp>
    </p:spTree>
    <p:extLst>
      <p:ext uri="{BB962C8B-B14F-4D97-AF65-F5344CB8AC3E}">
        <p14:creationId xmlns:p14="http://schemas.microsoft.com/office/powerpoint/2010/main" val="906915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3000F9F-4A9B-47CC-9742-E7E34AE03ACB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Алгоритм кадастрового анализа жилой территории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D798AA3-4A38-4DA7-95A3-F24BE765CDA4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EAC5F3A7-925A-42BA-80CB-17712668BC29}"/>
              </a:ext>
            </a:extLst>
          </p:cNvPr>
          <p:cNvSpPr>
            <a:spLocks noGrp="1"/>
          </p:cNvSpPr>
          <p:nvPr/>
        </p:nvSpPr>
        <p:spPr>
          <a:xfrm>
            <a:off x="428625" y="1428750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98EF07B-101B-4F6E-9107-49D8D595AB05}"/>
              </a:ext>
            </a:extLst>
          </p:cNvPr>
          <p:cNvSpPr>
            <a:spLocks noGrp="1"/>
          </p:cNvSpPr>
          <p:nvPr/>
        </p:nvSpPr>
        <p:spPr>
          <a:xfrm>
            <a:off x="1095375" y="1381125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Исходные данные</a:t>
            </a:r>
          </a:p>
        </p:txBody>
      </p:sp>
      <p:sp>
        <p:nvSpPr>
          <p:cNvPr id="6" name="Стрелка вправо 5">
            <a:extLst>
              <a:ext uri="{FF2B5EF4-FFF2-40B4-BE49-F238E27FC236}">
                <a16:creationId xmlns:a16="http://schemas.microsoft.com/office/drawing/2014/main" id="{B6FA1635-33C8-418B-8B70-41CB7FF6BCBE}"/>
              </a:ext>
            </a:extLst>
          </p:cNvPr>
          <p:cNvSpPr>
            <a:spLocks noGrp="1"/>
          </p:cNvSpPr>
          <p:nvPr/>
        </p:nvSpPr>
        <p:spPr>
          <a:xfrm>
            <a:off x="2857500" y="1552575"/>
            <a:ext cx="38100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432480D1-102B-47C6-AB04-C883A57259C8}"/>
              </a:ext>
            </a:extLst>
          </p:cNvPr>
          <p:cNvSpPr>
            <a:spLocks noGrp="1"/>
          </p:cNvSpPr>
          <p:nvPr/>
        </p:nvSpPr>
        <p:spPr>
          <a:xfrm>
            <a:off x="3333750" y="1428750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2D7352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413B854-069E-4895-82A4-2EC0A9312E63}"/>
              </a:ext>
            </a:extLst>
          </p:cNvPr>
          <p:cNvSpPr>
            <a:spLocks noGrp="1"/>
          </p:cNvSpPr>
          <p:nvPr/>
        </p:nvSpPr>
        <p:spPr>
          <a:xfrm>
            <a:off x="4000500" y="1381125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Документы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C2D1FD1A-8CFC-4C54-9B6F-04D0C03AEF4B}"/>
              </a:ext>
            </a:extLst>
          </p:cNvPr>
          <p:cNvSpPr>
            <a:spLocks noGrp="1"/>
          </p:cNvSpPr>
          <p:nvPr/>
        </p:nvSpPr>
        <p:spPr>
          <a:xfrm>
            <a:off x="5762625" y="1552575"/>
            <a:ext cx="38100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652ECF63-02A4-4030-B747-73F742124B40}"/>
              </a:ext>
            </a:extLst>
          </p:cNvPr>
          <p:cNvSpPr>
            <a:spLocks noGrp="1"/>
          </p:cNvSpPr>
          <p:nvPr/>
        </p:nvSpPr>
        <p:spPr>
          <a:xfrm>
            <a:off x="6238875" y="1428750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E0A12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49B77A0-034B-4E6A-AA16-D47D1FC4AEE4}"/>
              </a:ext>
            </a:extLst>
          </p:cNvPr>
          <p:cNvSpPr>
            <a:spLocks noGrp="1"/>
          </p:cNvSpPr>
          <p:nvPr/>
        </p:nvSpPr>
        <p:spPr>
          <a:xfrm>
            <a:off x="6905625" y="1381125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Функции</a:t>
            </a:r>
          </a:p>
        </p:txBody>
      </p:sp>
      <p:sp>
        <p:nvSpPr>
          <p:cNvPr id="12" name="Стрелка вправо 11">
            <a:extLst>
              <a:ext uri="{FF2B5EF4-FFF2-40B4-BE49-F238E27FC236}">
                <a16:creationId xmlns:a16="http://schemas.microsoft.com/office/drawing/2014/main" id="{53206C87-2E9F-4AA6-8A83-77028189663D}"/>
              </a:ext>
            </a:extLst>
          </p:cNvPr>
          <p:cNvSpPr>
            <a:spLocks noGrp="1"/>
          </p:cNvSpPr>
          <p:nvPr/>
        </p:nvSpPr>
        <p:spPr>
          <a:xfrm>
            <a:off x="8667750" y="1552575"/>
            <a:ext cx="38100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AB12C645-3D68-4E9F-B44F-1D0B20DE1C44}"/>
              </a:ext>
            </a:extLst>
          </p:cNvPr>
          <p:cNvSpPr>
            <a:spLocks noGrp="1"/>
          </p:cNvSpPr>
          <p:nvPr/>
        </p:nvSpPr>
        <p:spPr>
          <a:xfrm>
            <a:off x="9144000" y="1428750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C65B52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98EF1FA-0EBA-480A-9128-C389A1604D04}"/>
              </a:ext>
            </a:extLst>
          </p:cNvPr>
          <p:cNvSpPr>
            <a:spLocks noGrp="1"/>
          </p:cNvSpPr>
          <p:nvPr/>
        </p:nvSpPr>
        <p:spPr>
          <a:xfrm>
            <a:off x="9810750" y="1381125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Ограничения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87E736F-11BA-4FBC-9235-1E136B05AA65}"/>
              </a:ext>
            </a:extLst>
          </p:cNvPr>
          <p:cNvSpPr>
            <a:spLocks noGrp="1"/>
          </p:cNvSpPr>
          <p:nvPr/>
        </p:nvSpPr>
        <p:spPr>
          <a:xfrm>
            <a:off x="428625" y="3476625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081BD38-F37E-4BB0-8FE6-C6D7568AFDA7}"/>
              </a:ext>
            </a:extLst>
          </p:cNvPr>
          <p:cNvSpPr>
            <a:spLocks noGrp="1"/>
          </p:cNvSpPr>
          <p:nvPr/>
        </p:nvSpPr>
        <p:spPr>
          <a:xfrm>
            <a:off x="1095375" y="3429000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Доступ</a:t>
            </a:r>
          </a:p>
        </p:txBody>
      </p:sp>
      <p:sp>
        <p:nvSpPr>
          <p:cNvPr id="17" name="Стрелка вправо 16">
            <a:extLst>
              <a:ext uri="{FF2B5EF4-FFF2-40B4-BE49-F238E27FC236}">
                <a16:creationId xmlns:a16="http://schemas.microsoft.com/office/drawing/2014/main" id="{116B58CF-C2A4-4727-A9E5-F7F6941B2B46}"/>
              </a:ext>
            </a:extLst>
          </p:cNvPr>
          <p:cNvSpPr>
            <a:spLocks noGrp="1"/>
          </p:cNvSpPr>
          <p:nvPr/>
        </p:nvSpPr>
        <p:spPr>
          <a:xfrm>
            <a:off x="2857500" y="3600450"/>
            <a:ext cx="38100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369F54CC-2DF0-4320-A8FD-95D0C8726CA1}"/>
              </a:ext>
            </a:extLst>
          </p:cNvPr>
          <p:cNvSpPr>
            <a:spLocks noGrp="1"/>
          </p:cNvSpPr>
          <p:nvPr/>
        </p:nvSpPr>
        <p:spPr>
          <a:xfrm>
            <a:off x="3333750" y="3476625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2D7352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660CCB9-69F7-41B6-BB0D-9592BFF7057F}"/>
              </a:ext>
            </a:extLst>
          </p:cNvPr>
          <p:cNvSpPr>
            <a:spLocks noGrp="1"/>
          </p:cNvSpPr>
          <p:nvPr/>
        </p:nvSpPr>
        <p:spPr>
          <a:xfrm>
            <a:off x="4000500" y="3429000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Сети</a:t>
            </a:r>
          </a:p>
        </p:txBody>
      </p:sp>
      <p:sp>
        <p:nvSpPr>
          <p:cNvPr id="20" name="Стрелка вправо 19">
            <a:extLst>
              <a:ext uri="{FF2B5EF4-FFF2-40B4-BE49-F238E27FC236}">
                <a16:creationId xmlns:a16="http://schemas.microsoft.com/office/drawing/2014/main" id="{702C75DB-464A-4AAE-B8AB-5CD5CB42619F}"/>
              </a:ext>
            </a:extLst>
          </p:cNvPr>
          <p:cNvSpPr>
            <a:spLocks noGrp="1"/>
          </p:cNvSpPr>
          <p:nvPr/>
        </p:nvSpPr>
        <p:spPr>
          <a:xfrm>
            <a:off x="5762625" y="3600450"/>
            <a:ext cx="38100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2631DA00-4B56-41AE-B341-F52787EDE4A9}"/>
              </a:ext>
            </a:extLst>
          </p:cNvPr>
          <p:cNvSpPr>
            <a:spLocks noGrp="1"/>
          </p:cNvSpPr>
          <p:nvPr/>
        </p:nvSpPr>
        <p:spPr>
          <a:xfrm>
            <a:off x="6238875" y="3476625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E0A12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348C194-6C99-4357-BB02-8CD11EAF75B7}"/>
              </a:ext>
            </a:extLst>
          </p:cNvPr>
          <p:cNvSpPr>
            <a:spLocks noGrp="1"/>
          </p:cNvSpPr>
          <p:nvPr/>
        </p:nvSpPr>
        <p:spPr>
          <a:xfrm>
            <a:off x="6905625" y="3429000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Участки</a:t>
            </a:r>
          </a:p>
        </p:txBody>
      </p:sp>
      <p:sp>
        <p:nvSpPr>
          <p:cNvPr id="23" name="Стрелка вправо 22">
            <a:extLst>
              <a:ext uri="{FF2B5EF4-FFF2-40B4-BE49-F238E27FC236}">
                <a16:creationId xmlns:a16="http://schemas.microsoft.com/office/drawing/2014/main" id="{7B16EA81-905F-4E74-B375-3ED5584383CB}"/>
              </a:ext>
            </a:extLst>
          </p:cNvPr>
          <p:cNvSpPr>
            <a:spLocks noGrp="1"/>
          </p:cNvSpPr>
          <p:nvPr/>
        </p:nvSpPr>
        <p:spPr>
          <a:xfrm>
            <a:off x="8667750" y="3600450"/>
            <a:ext cx="38100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71B7A988-1CB6-4999-8929-3708ED428917}"/>
              </a:ext>
            </a:extLst>
          </p:cNvPr>
          <p:cNvSpPr>
            <a:spLocks noGrp="1"/>
          </p:cNvSpPr>
          <p:nvPr/>
        </p:nvSpPr>
        <p:spPr>
          <a:xfrm>
            <a:off x="9144000" y="3476625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C65B52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B51637E-DBCB-4908-BC2D-6C51F2B5AA13}"/>
              </a:ext>
            </a:extLst>
          </p:cNvPr>
          <p:cNvSpPr>
            <a:spLocks noGrp="1"/>
          </p:cNvSpPr>
          <p:nvPr/>
        </p:nvSpPr>
        <p:spPr>
          <a:xfrm>
            <a:off x="9810750" y="3429000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Вывод</a:t>
            </a: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EFF08433-F619-4605-A1E6-F5E42B08D5C0}"/>
              </a:ext>
            </a:extLst>
          </p:cNvPr>
          <p:cNvSpPr>
            <a:spLocks noGrp="1"/>
          </p:cNvSpPr>
          <p:nvPr/>
        </p:nvSpPr>
        <p:spPr>
          <a:xfrm>
            <a:off x="2143125" y="5619750"/>
            <a:ext cx="7905750" cy="571500"/>
          </a:xfrm>
          <a:prstGeom prst="roundRect">
            <a:avLst>
              <a:gd name="adj" fmla="val 13333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Вывод должен содержать основание, ограничения, риски и необходимые действия</a:t>
            </a:r>
          </a:p>
        </p:txBody>
      </p:sp>
    </p:spTree>
    <p:extLst>
      <p:ext uri="{BB962C8B-B14F-4D97-AF65-F5344CB8AC3E}">
        <p14:creationId xmlns:p14="http://schemas.microsoft.com/office/powerpoint/2010/main" val="13354499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9AC4D8A-EF7D-49B5-BCB6-5E1271F93AA4}"/>
              </a:ext>
            </a:extLst>
          </p:cNvPr>
          <p:cNvSpPr>
            <a:spLocks noGrp="1"/>
          </p:cNvSpPr>
          <p:nvPr/>
        </p:nvSpPr>
        <p:spPr>
          <a:xfrm>
            <a:off x="523875" y="1714500"/>
            <a:ext cx="1809750" cy="714375"/>
          </a:xfrm>
          <a:prstGeom prst="roundRect">
            <a:avLst>
              <a:gd name="adj" fmla="val 10667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Жильё</a:t>
            </a:r>
          </a:p>
        </p:txBody>
      </p:sp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48630116-00DC-43C5-979A-4C3931EF11B7}"/>
              </a:ext>
            </a:extLst>
          </p:cNvPr>
          <p:cNvSpPr>
            <a:spLocks noGrp="1"/>
          </p:cNvSpPr>
          <p:nvPr/>
        </p:nvSpPr>
        <p:spPr>
          <a:xfrm>
            <a:off x="2381250" y="1924050"/>
            <a:ext cx="36195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2605BB4A-F3BA-4716-AD1F-C8E8242DA253}"/>
              </a:ext>
            </a:extLst>
          </p:cNvPr>
          <p:cNvSpPr>
            <a:spLocks noGrp="1"/>
          </p:cNvSpPr>
          <p:nvPr/>
        </p:nvSpPr>
        <p:spPr>
          <a:xfrm>
            <a:off x="2809875" y="1714500"/>
            <a:ext cx="1809750" cy="714375"/>
          </a:xfrm>
          <a:prstGeom prst="roundRect">
            <a:avLst>
              <a:gd name="adj" fmla="val 10667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Услуги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9F24BEE9-B800-426D-85C2-AB8A74CBE0AD}"/>
              </a:ext>
            </a:extLst>
          </p:cNvPr>
          <p:cNvSpPr>
            <a:spLocks noGrp="1"/>
          </p:cNvSpPr>
          <p:nvPr/>
        </p:nvSpPr>
        <p:spPr>
          <a:xfrm>
            <a:off x="4667250" y="1924050"/>
            <a:ext cx="36195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E093C1EE-3416-4679-8250-F10FAA9B2530}"/>
              </a:ext>
            </a:extLst>
          </p:cNvPr>
          <p:cNvSpPr>
            <a:spLocks noGrp="1"/>
          </p:cNvSpPr>
          <p:nvPr/>
        </p:nvSpPr>
        <p:spPr>
          <a:xfrm>
            <a:off x="5095875" y="1714500"/>
            <a:ext cx="1809750" cy="714375"/>
          </a:xfrm>
          <a:prstGeom prst="roundRect">
            <a:avLst>
              <a:gd name="adj" fmla="val 10667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Улицы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27B34E57-FA23-4F54-9208-CE92194EAE3F}"/>
              </a:ext>
            </a:extLst>
          </p:cNvPr>
          <p:cNvSpPr>
            <a:spLocks noGrp="1"/>
          </p:cNvSpPr>
          <p:nvPr/>
        </p:nvSpPr>
        <p:spPr>
          <a:xfrm>
            <a:off x="6953250" y="1924050"/>
            <a:ext cx="36195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C76874A7-3D4A-4CD6-A6AB-E3AAF36C3640}"/>
              </a:ext>
            </a:extLst>
          </p:cNvPr>
          <p:cNvSpPr>
            <a:spLocks noGrp="1"/>
          </p:cNvSpPr>
          <p:nvPr/>
        </p:nvSpPr>
        <p:spPr>
          <a:xfrm>
            <a:off x="7381875" y="1714500"/>
            <a:ext cx="1809750" cy="714375"/>
          </a:xfrm>
          <a:prstGeom prst="roundRect">
            <a:avLst>
              <a:gd name="adj" fmla="val 10667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Зелень</a:t>
            </a:r>
          </a:p>
        </p:txBody>
      </p:sp>
      <p:sp>
        <p:nvSpPr>
          <p:cNvPr id="11" name="Стрелка вправо 10">
            <a:extLst>
              <a:ext uri="{FF2B5EF4-FFF2-40B4-BE49-F238E27FC236}">
                <a16:creationId xmlns:a16="http://schemas.microsoft.com/office/drawing/2014/main" id="{C0762A96-C522-45EE-82FE-2BECE21672A0}"/>
              </a:ext>
            </a:extLst>
          </p:cNvPr>
          <p:cNvSpPr>
            <a:spLocks noGrp="1"/>
          </p:cNvSpPr>
          <p:nvPr/>
        </p:nvSpPr>
        <p:spPr>
          <a:xfrm>
            <a:off x="9239250" y="1924050"/>
            <a:ext cx="36195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F9CE0F92-7FE1-4707-A245-E5C71C0DD142}"/>
              </a:ext>
            </a:extLst>
          </p:cNvPr>
          <p:cNvSpPr>
            <a:spLocks noGrp="1"/>
          </p:cNvSpPr>
          <p:nvPr/>
        </p:nvSpPr>
        <p:spPr>
          <a:xfrm>
            <a:off x="9667875" y="1714500"/>
            <a:ext cx="1809750" cy="714375"/>
          </a:xfrm>
          <a:prstGeom prst="roundRect">
            <a:avLst>
              <a:gd name="adj" fmla="val 10667"/>
            </a:avLst>
          </a:prstGeom>
          <a:solidFill>
            <a:srgbClr val="E8DFF0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Участки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6B11FA51-2821-445C-80A3-D769224528D3}"/>
              </a:ext>
            </a:extLst>
          </p:cNvPr>
          <p:cNvSpPr>
            <a:spLocks noGrp="1"/>
          </p:cNvSpPr>
          <p:nvPr/>
        </p:nvSpPr>
        <p:spPr>
          <a:xfrm>
            <a:off x="1857375" y="3143250"/>
            <a:ext cx="8477250" cy="714375"/>
          </a:xfrm>
          <a:prstGeom prst="roundRect">
            <a:avLst>
              <a:gd name="adj" fmla="val 10667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Качественная жилая территория возникает при согласовании всех элементов</a:t>
            </a:r>
          </a:p>
        </p:txBody>
      </p:sp>
    </p:spTree>
    <p:extLst>
      <p:ext uri="{BB962C8B-B14F-4D97-AF65-F5344CB8AC3E}">
        <p14:creationId xmlns:p14="http://schemas.microsoft.com/office/powerpoint/2010/main" val="126576659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653</Words>
  <Application>Microsoft Office PowerPoint</Application>
  <DocSecurity>0</DocSecurity>
  <PresentationFormat>Широкоэкранный</PresentationFormat>
  <Paragraphs>210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Aptos</vt:lpstr>
      <vt:lpstr>DejaVu Sans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Анар Бакирбаева</cp:lastModifiedBy>
  <cp:revision>4</cp:revision>
  <dcterms:created xsi:type="dcterms:W3CDTF">2026-10-15T05:32:51Z</dcterms:created>
  <dcterms:modified xsi:type="dcterms:W3CDTF">2026-10-15T06:58:09Z</dcterms:modified>
</cp:coreProperties>
</file>